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33"/>
  </p:notesMasterIdLst>
  <p:sldIdLst>
    <p:sldId id="285" r:id="rId5"/>
    <p:sldId id="286" r:id="rId6"/>
    <p:sldId id="287" r:id="rId7"/>
    <p:sldId id="288" r:id="rId8"/>
    <p:sldId id="307" r:id="rId9"/>
    <p:sldId id="308" r:id="rId10"/>
    <p:sldId id="309" r:id="rId11"/>
    <p:sldId id="310" r:id="rId12"/>
    <p:sldId id="311" r:id="rId13"/>
    <p:sldId id="312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</p:sldIdLst>
  <p:sldSz cx="9144000" cy="6858000" type="screen4x3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A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1274" autoAdjust="0"/>
  </p:normalViewPr>
  <p:slideViewPr>
    <p:cSldViewPr snapToGrid="0" snapToObjects="1">
      <p:cViewPr varScale="1">
        <p:scale>
          <a:sx n="92" d="100"/>
          <a:sy n="92" d="100"/>
        </p:scale>
        <p:origin x="75" y="1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9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5E0D3-E02F-504A-8D3F-595DD2F72C98}" type="datetimeFigureOut">
              <a:rPr lang="nl-NL" smtClean="0"/>
              <a:t>31-8-2016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AB5D4D-6F1B-5F42-8E80-3D346F0E7E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2171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Even zelf</a:t>
            </a:r>
            <a:r>
              <a:rPr lang="nl-NL" baseline="0" dirty="0"/>
              <a:t> je naam invullen ;-))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B7AD03-9742-4A69-BFC0-5FDA7E9E25F4}" type="slidenum">
              <a: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7569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7AD03-9742-4A69-BFC0-5FDA7E9E25F4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2364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8D4CBB-C716-4745-80FB-8B921323BB94}" type="slidenum">
              <a:rPr lang="en-GB" altLang="en-US"/>
              <a:pPr/>
              <a:t>7</a:t>
            </a:fld>
            <a:endParaRPr lang="en-GB" alt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757238"/>
            <a:ext cx="5041900" cy="3781425"/>
          </a:xfrm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7100" y="4789488"/>
            <a:ext cx="5092700" cy="4537075"/>
          </a:xfrm>
        </p:spPr>
        <p:txBody>
          <a:bodyPr/>
          <a:lstStyle/>
          <a:p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62390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In het proces test je de functionele</a:t>
            </a:r>
            <a:r>
              <a:rPr lang="nl-NL" baseline="0" dirty="0"/>
              <a:t> kwaliteit in de testfase.</a:t>
            </a:r>
          </a:p>
          <a:p>
            <a:r>
              <a:rPr lang="nl-NL" baseline="0" dirty="0"/>
              <a:t>Het goed doorlopen van de fasen (SWDLC) draagt bij aan de </a:t>
            </a:r>
            <a:r>
              <a:rPr lang="nl-NL" baseline="0"/>
              <a:t>proces kwaliteit.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7AD03-9742-4A69-BFC0-5FDA7E9E25F4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2847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863600"/>
            <a:ext cx="9144000" cy="5994400"/>
          </a:xfrm>
        </p:spPr>
        <p:txBody>
          <a:bodyPr anchor="t" anchorCtr="1"/>
          <a:lstStyle/>
          <a:p>
            <a:r>
              <a:rPr lang="nl-NL" dirty="0"/>
              <a:t>afbeelding toevoegen (optioneel)</a:t>
            </a:r>
          </a:p>
        </p:txBody>
      </p:sp>
      <p:sp>
        <p:nvSpPr>
          <p:cNvPr id="10" name="Rechthoek 9"/>
          <p:cNvSpPr/>
          <p:nvPr userDrawn="1"/>
        </p:nvSpPr>
        <p:spPr>
          <a:xfrm>
            <a:off x="2766703" y="2844800"/>
            <a:ext cx="6377297" cy="2032000"/>
          </a:xfrm>
          <a:prstGeom prst="rect">
            <a:avLst/>
          </a:prstGeom>
          <a:solidFill>
            <a:srgbClr val="9886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66704" y="3420987"/>
            <a:ext cx="6102660" cy="650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 i="0">
                <a:latin typeface="Helvetica Neue"/>
                <a:cs typeface="Helvetica Neue"/>
              </a:defRPr>
            </a:lvl1pPr>
          </a:lstStyle>
          <a:p>
            <a:r>
              <a:rPr lang="nl-NL" dirty="0"/>
              <a:t>titel in kleine letters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6" hasCustomPrompt="1"/>
          </p:nvPr>
        </p:nvSpPr>
        <p:spPr>
          <a:xfrm>
            <a:off x="2766705" y="3984455"/>
            <a:ext cx="6102660" cy="393744"/>
          </a:xfrm>
        </p:spPr>
        <p:txBody>
          <a:bodyPr/>
          <a:lstStyle>
            <a:lvl1pPr marL="0" indent="0">
              <a:buFont typeface="Arial"/>
              <a:buNone/>
              <a:defRPr b="0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nl-NL" dirty="0"/>
              <a:t>titel in kleine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212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66703" y="1096887"/>
            <a:ext cx="6102660" cy="650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 i="0">
                <a:latin typeface="Helvetica Neue"/>
                <a:cs typeface="Helvetica Neue"/>
              </a:defRPr>
            </a:lvl1pPr>
          </a:lstStyle>
          <a:p>
            <a:r>
              <a:rPr lang="nl-NL" dirty="0"/>
              <a:t>titel in kleine letters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766703" y="2384425"/>
            <a:ext cx="6102660" cy="3952875"/>
          </a:xfrm>
        </p:spPr>
        <p:txBody>
          <a:bodyPr/>
          <a:lstStyle>
            <a:lvl1pPr marL="0" indent="0">
              <a:buFontTx/>
              <a:buNone/>
              <a:defRPr b="1" i="0" baseline="0">
                <a:latin typeface="Helvetica Neue"/>
                <a:cs typeface="Helvetica Neue"/>
              </a:defRPr>
            </a:lvl1pPr>
          </a:lstStyle>
          <a:p>
            <a:r>
              <a:rPr lang="nl-NL" dirty="0"/>
              <a:t>Gebruik deze gehele 2/3-kolom voor de belangrijke gegevens of afbeeldingen.</a:t>
            </a:r>
          </a:p>
          <a:p>
            <a:endParaRPr lang="nl-NL" dirty="0"/>
          </a:p>
          <a:p>
            <a:pPr marL="342900" indent="-342900">
              <a:buFont typeface="Arial"/>
              <a:buChar char="•"/>
            </a:pPr>
            <a:r>
              <a:rPr lang="nl-NL" dirty="0"/>
              <a:t>of </a:t>
            </a:r>
            <a:r>
              <a:rPr lang="nl-NL" dirty="0" err="1"/>
              <a:t>bullets</a:t>
            </a:r>
            <a:endParaRPr lang="nl-NL" dirty="0"/>
          </a:p>
          <a:p>
            <a:pPr marL="342900" indent="-342900">
              <a:buFont typeface="Arial"/>
              <a:buChar char="•"/>
            </a:pPr>
            <a:r>
              <a:rPr lang="nl-NL" dirty="0"/>
              <a:t>en nog meer </a:t>
            </a:r>
            <a:r>
              <a:rPr lang="nl-NL" dirty="0" err="1"/>
              <a:t>bullets</a:t>
            </a:r>
            <a:endParaRPr lang="nl-NL" dirty="0"/>
          </a:p>
          <a:p>
            <a:pPr marL="342900" indent="-342900">
              <a:buFont typeface="Arial"/>
              <a:buChar char="•"/>
            </a:pPr>
            <a:r>
              <a:rPr lang="nl-NL" dirty="0"/>
              <a:t>einde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 hasCustomPrompt="1"/>
          </p:nvPr>
        </p:nvSpPr>
        <p:spPr>
          <a:xfrm>
            <a:off x="2766704" y="1660355"/>
            <a:ext cx="6102660" cy="393744"/>
          </a:xfrm>
        </p:spPr>
        <p:txBody>
          <a:bodyPr/>
          <a:lstStyle>
            <a:lvl1pPr marL="0" indent="0">
              <a:buFont typeface="Arial"/>
              <a:buNone/>
              <a:defRPr b="0" i="0">
                <a:latin typeface="Helvetica Neue"/>
                <a:cs typeface="Helvetica Neue"/>
              </a:defRPr>
            </a:lvl1pPr>
          </a:lstStyle>
          <a:p>
            <a:r>
              <a:rPr lang="nl-NL" dirty="0"/>
              <a:t>titel in kleine letters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7" hasCustomPrompt="1"/>
          </p:nvPr>
        </p:nvSpPr>
        <p:spPr>
          <a:xfrm>
            <a:off x="2766703" y="381569"/>
            <a:ext cx="6102659" cy="365125"/>
          </a:xfrm>
        </p:spPr>
        <p:txBody>
          <a:bodyPr>
            <a:normAutofit/>
          </a:bodyPr>
          <a:lstStyle>
            <a:lvl1pPr marL="0" indent="0" algn="r">
              <a:buFont typeface="Arial"/>
              <a:buNone/>
              <a:defRPr sz="1200" b="0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fld id="{C39CD6CD-D22F-ED4D-A51C-BA6EDB5BCAE0}" type="slidenum">
              <a:rPr lang="en-US" smtClean="0"/>
              <a:t>‹nr.›</a:t>
            </a:fld>
            <a:r>
              <a:rPr lang="en-US" dirty="0"/>
              <a:t> van 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45143" y="2384425"/>
            <a:ext cx="2458357" cy="39528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400" b="0" i="0">
                <a:solidFill>
                  <a:schemeClr val="bg1">
                    <a:lumMod val="6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r>
              <a:rPr lang="nl-NL" dirty="0"/>
              <a:t>Eventuele aantekeningen, verduidelijkingen of bronvermelding komen in deze 1/3-kolom.</a:t>
            </a:r>
          </a:p>
          <a:p>
            <a:endParaRPr lang="nl-NL" dirty="0"/>
          </a:p>
          <a:p>
            <a:r>
              <a:rPr lang="nl-NL" dirty="0"/>
              <a:t>hallo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3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8" descr="titeldia MET FOTO SMAL NL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Rechte verbindingslijn 10"/>
          <p:cNvCxnSpPr>
            <a:cxnSpLocks noChangeShapeType="1"/>
          </p:cNvCxnSpPr>
          <p:nvPr/>
        </p:nvCxnSpPr>
        <p:spPr bwMode="auto">
          <a:xfrm>
            <a:off x="0" y="836613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Rechthoek 11"/>
          <p:cNvSpPr>
            <a:spLocks noChangeArrowheads="1"/>
          </p:cNvSpPr>
          <p:nvPr userDrawn="1"/>
        </p:nvSpPr>
        <p:spPr bwMode="auto">
          <a:xfrm>
            <a:off x="6102350" y="279400"/>
            <a:ext cx="2474913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endParaRPr lang="nl-NL" sz="3600" b="1">
              <a:solidFill>
                <a:srgbClr val="000000"/>
              </a:solidFill>
              <a:ea typeface="+mn-ea"/>
            </a:endParaRPr>
          </a:p>
        </p:txBody>
      </p:sp>
      <p:pic>
        <p:nvPicPr>
          <p:cNvPr id="7" name="Afbeelding 12" descr="logoNLl-transparant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179388"/>
            <a:ext cx="2519363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104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1440000" y="1620000"/>
            <a:ext cx="7058300" cy="504255"/>
          </a:xfrm>
        </p:spPr>
        <p:txBody>
          <a:bodyPr anchor="t"/>
          <a:lstStyle>
            <a:lvl1pPr algn="l">
              <a:lnSpc>
                <a:spcPct val="100000"/>
              </a:lnSpc>
              <a:defRPr sz="2300" b="1" baseline="0">
                <a:solidFill>
                  <a:srgbClr val="E11837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nl-NL" noProof="0"/>
              <a:t>Klik om de stijl te bewerken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4294967295"/>
          </p:nvPr>
        </p:nvSpPr>
        <p:spPr>
          <a:xfrm>
            <a:off x="6147175" y="3780000"/>
            <a:ext cx="2340259" cy="459090"/>
          </a:xfrm>
        </p:spPr>
        <p:txBody>
          <a:bodyPr/>
          <a:lstStyle>
            <a:lvl1pPr algn="ctr">
              <a:buNone/>
              <a:defRPr sz="1400"/>
            </a:lvl1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1422400" y="6376988"/>
            <a:ext cx="3279775" cy="215900"/>
          </a:xfrm>
          <a:prstGeom prst="rect">
            <a:avLst/>
          </a:prstGeom>
        </p:spPr>
        <p:txBody>
          <a:bodyPr anchor="b">
            <a:spAutoFit/>
          </a:bodyPr>
          <a:lstStyle>
            <a:lvl1pPr algn="l" fontAlgn="base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buNone/>
              <a:defRPr sz="8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217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el en objec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64163"/>
            <a:ext cx="142716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773113"/>
            <a:ext cx="718185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fbeelding 11" descr="logoNLl-transparant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179388"/>
            <a:ext cx="2519363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0000" y="900000"/>
            <a:ext cx="7127190" cy="504701"/>
          </a:xfrm>
        </p:spPr>
        <p:txBody>
          <a:bodyPr/>
          <a:lstStyle>
            <a:lvl1pPr>
              <a:defRPr baseline="0">
                <a:solidFill>
                  <a:srgbClr val="E11837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40000" y="1620000"/>
            <a:ext cx="7110789" cy="3744215"/>
          </a:xfrm>
        </p:spPr>
        <p:txBody>
          <a:bodyPr/>
          <a:lstStyle>
            <a:lvl1pPr marL="355600" indent="-355600">
              <a:defRPr sz="2800">
                <a:latin typeface="Arial" pitchFamily="34" charset="0"/>
                <a:cs typeface="Arial" pitchFamily="34" charset="0"/>
              </a:defRPr>
            </a:lvl1pPr>
            <a:lvl2pPr marL="712788" indent="-357188">
              <a:defRPr sz="2400" b="0"/>
            </a:lvl2pPr>
            <a:lvl3pPr marL="985838" indent="-273050">
              <a:defRPr sz="2000" b="0"/>
            </a:lvl3pPr>
            <a:lvl4pPr marL="1341438" indent="-260350">
              <a:defRPr/>
            </a:lvl4pPr>
            <a:lvl5pPr marL="1614488" indent="-273050"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voettekst 3"/>
          <p:cNvSpPr>
            <a:spLocks noGrp="1"/>
          </p:cNvSpPr>
          <p:nvPr>
            <p:ph type="ftr" sz="quarter" idx="10"/>
          </p:nvPr>
        </p:nvSpPr>
        <p:spPr>
          <a:xfrm>
            <a:off x="2001838" y="6359525"/>
            <a:ext cx="2895600" cy="338138"/>
          </a:xfrm>
          <a:prstGeom prst="rect">
            <a:avLst/>
          </a:prstGeom>
        </p:spPr>
        <p:txBody>
          <a:bodyPr/>
          <a:lstStyle>
            <a:lvl1pPr algn="l" fontAlgn="base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buNone/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4"/>
          <p:cNvSpPr>
            <a:spLocks noGrp="1"/>
          </p:cNvSpPr>
          <p:nvPr>
            <p:ph type="sldNum" sz="quarter" idx="11"/>
          </p:nvPr>
        </p:nvSpPr>
        <p:spPr>
          <a:xfrm>
            <a:off x="1441450" y="6359525"/>
            <a:ext cx="458788" cy="338138"/>
          </a:xfrm>
          <a:prstGeom prst="rect">
            <a:avLst/>
          </a:prstGeom>
        </p:spPr>
        <p:txBody>
          <a:bodyPr/>
          <a:lstStyle>
            <a:lvl1pPr>
              <a:spcBef>
                <a:spcPct val="25000"/>
              </a:spcBef>
              <a:buFont typeface="Wingdings" charset="0"/>
              <a:buNone/>
              <a:defRPr smtClean="0"/>
            </a:lvl1pPr>
          </a:lstStyle>
          <a:p>
            <a:pPr>
              <a:defRPr/>
            </a:pPr>
            <a:fld id="{42A90D9E-9510-0E46-ADEA-A4DD8EC8D5E3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8465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4700" y="900000"/>
            <a:ext cx="7122745" cy="643932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454700" y="1577779"/>
            <a:ext cx="3432336" cy="50107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454700" y="2160000"/>
            <a:ext cx="3420000" cy="3157146"/>
          </a:xfrm>
        </p:spPr>
        <p:txBody>
          <a:bodyPr/>
          <a:lstStyle>
            <a:lvl1pPr marL="177800" indent="-177800">
              <a:defRPr sz="1600" b="0"/>
            </a:lvl1pPr>
            <a:lvl2pPr marL="355600" indent="-177800">
              <a:defRPr sz="1400" b="0"/>
            </a:lvl2pPr>
            <a:lvl3pPr marL="534988" indent="-179388">
              <a:defRPr sz="1200" b="0"/>
            </a:lvl3pPr>
            <a:lvl4pPr marL="712788" indent="-177800">
              <a:defRPr sz="1000" b="0"/>
            </a:lvl4pPr>
            <a:lvl5pPr marL="903288" indent="-190500">
              <a:defRPr sz="800" b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153892" y="1580118"/>
            <a:ext cx="3423554" cy="498732"/>
          </a:xfrm>
        </p:spPr>
        <p:txBody>
          <a:bodyPr anchor="b"/>
          <a:lstStyle>
            <a:lvl1pPr marL="0" indent="0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153891" y="2160000"/>
            <a:ext cx="3420000" cy="3157146"/>
          </a:xfrm>
        </p:spPr>
        <p:txBody>
          <a:bodyPr/>
          <a:lstStyle>
            <a:lvl1pPr marL="177800" indent="-177800">
              <a:defRPr sz="1600" b="0"/>
            </a:lvl1pPr>
            <a:lvl2pPr marL="355600" indent="-177800">
              <a:defRPr sz="1400" b="0"/>
            </a:lvl2pPr>
            <a:lvl3pPr marL="534988" indent="-179388">
              <a:defRPr sz="1200" b="0"/>
            </a:lvl3pPr>
            <a:lvl4pPr marL="712788" indent="-177800">
              <a:defRPr sz="1000" b="0"/>
            </a:lvl4pPr>
            <a:lvl5pPr marL="903288" indent="-190500">
              <a:defRPr sz="800" b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8" name="Tijdelijke aanduiding voor voettekst 6"/>
          <p:cNvSpPr>
            <a:spLocks noGrp="1"/>
          </p:cNvSpPr>
          <p:nvPr>
            <p:ph type="ftr" sz="quarter" idx="10"/>
          </p:nvPr>
        </p:nvSpPr>
        <p:spPr>
          <a:xfrm>
            <a:off x="1935163" y="6381750"/>
            <a:ext cx="3492500" cy="3397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buNone/>
              <a:defRPr sz="1400">
                <a:latin typeface="+mn-lt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Tijdelijke aanduiding voor dianummer 7"/>
          <p:cNvSpPr>
            <a:spLocks noGrp="1"/>
          </p:cNvSpPr>
          <p:nvPr>
            <p:ph type="sldNum" sz="quarter" idx="11"/>
          </p:nvPr>
        </p:nvSpPr>
        <p:spPr>
          <a:xfrm>
            <a:off x="1404938" y="6381750"/>
            <a:ext cx="557212" cy="339725"/>
          </a:xfrm>
          <a:prstGeom prst="rect">
            <a:avLst/>
          </a:prstGeom>
        </p:spPr>
        <p:txBody>
          <a:bodyPr/>
          <a:lstStyle>
            <a:lvl1pPr>
              <a:spcBef>
                <a:spcPct val="25000"/>
              </a:spcBef>
              <a:buFont typeface="Wingdings" charset="0"/>
              <a:buNone/>
              <a:defRPr smtClean="0"/>
            </a:lvl1pPr>
          </a:lstStyle>
          <a:p>
            <a:pPr>
              <a:defRPr/>
            </a:pPr>
            <a:fld id="{A0C72C1C-28C5-B34A-9CE2-EB297BDA35B0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17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8813" y="1143000"/>
            <a:ext cx="7411915" cy="11430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748812" y="2273300"/>
            <a:ext cx="3635619" cy="41148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25108" y="2273300"/>
            <a:ext cx="3635620" cy="41148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9A5A536-992E-4B07-AF26-7363209B47A3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4680872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00801" y="1096887"/>
            <a:ext cx="6087613" cy="6929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dirty="0"/>
              <a:t>titels in kleine letters!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00800" y="2384425"/>
            <a:ext cx="6068562" cy="3741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  <a:endParaRPr lang="en-US" dirty="0"/>
          </a:p>
        </p:txBody>
      </p:sp>
      <p:pic>
        <p:nvPicPr>
          <p:cNvPr id="18" name="Afbeelding 17" descr="logooo.pdf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63" y="473870"/>
            <a:ext cx="1877156" cy="324326"/>
          </a:xfrm>
          <a:prstGeom prst="rect">
            <a:avLst/>
          </a:prstGeom>
        </p:spPr>
      </p:pic>
      <p:pic>
        <p:nvPicPr>
          <p:cNvPr id="20" name="Afbeelding 19" descr="logo_han.pdf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671" y="6416822"/>
            <a:ext cx="653691" cy="161997"/>
          </a:xfrm>
          <a:prstGeom prst="rect">
            <a:avLst/>
          </a:prstGeom>
        </p:spPr>
      </p:pic>
      <p:pic>
        <p:nvPicPr>
          <p:cNvPr id="4" name="Afbeelding 3" descr="balkjekarton.pdf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7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Helvetica Neue"/>
          <a:ea typeface="+mj-ea"/>
          <a:cs typeface="Helvetica Neue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000" b="1" i="0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b="1" i="1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1" i="1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avidchappell.com/writing/white_papers/The_Three_Aspects_of_Software_Quality_v1.0-Chappell.pdf" TargetMode="Externa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davidchappell.com/writing/white_papers/The_Three_Aspects_of_Software_Quality_v1.0-Chappell.pd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avidchappell.com/writing/white_papers/The_Three_Aspects_of_Software_Quality_v1.0-Chappell.pdf" TargetMode="External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davidchappell.com/writing/white_papers/The_Three_Aspects_of_Software_Quality_v1.0-Chappell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davidchappell.com/writing/white_papers/The_Three_Aspects_of_Software_Quality_v1.0-Chappell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davidchappell.com/writing/white_papers/The_Three_Aspects_of_Software_Quality_v1.0-Chappell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davidchappell.com/writing/white_papers/The_Three_Aspects_of_Software_Quality_v1.0-Chappell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davidchappell.com/writing/white_papers/The_Three_Aspects_of_Software_Quality_v1.0-Chappell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davidchappell.com/writing/white_papers/The_Three_Aspects_of_Software_Quality_v1.0-Chappell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davidchappell.com/writing/white_papers/The_Three_Aspects_of_Software_Quality_v1.0-Chappell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avidchappell.com/writing/white_papers/Redefining_QA--Chappell.pdf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766705" y="2859513"/>
            <a:ext cx="6102660" cy="650375"/>
          </a:xfrm>
        </p:spPr>
        <p:txBody>
          <a:bodyPr/>
          <a:lstStyle/>
          <a:p>
            <a:r>
              <a:rPr lang="nl-NL" dirty="0"/>
              <a:t>System Analysis &amp; Quality</a:t>
            </a:r>
            <a:br>
              <a:rPr lang="nl-NL" dirty="0"/>
            </a:br>
            <a:r>
              <a:rPr lang="nl-NL" dirty="0"/>
              <a:t>week 6 les 1</a:t>
            </a:r>
          </a:p>
        </p:txBody>
      </p:sp>
      <p:sp>
        <p:nvSpPr>
          <p:cNvPr id="2" name="Tekstvak 1"/>
          <p:cNvSpPr txBox="1"/>
          <p:nvPr/>
        </p:nvSpPr>
        <p:spPr>
          <a:xfrm>
            <a:off x="1115616" y="6246604"/>
            <a:ext cx="5035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© HAN, behalve daar waar anders aangegeven</a:t>
            </a:r>
          </a:p>
        </p:txBody>
      </p:sp>
      <p:pic>
        <p:nvPicPr>
          <p:cNvPr id="6" name="Afbeelding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89" y="4138273"/>
            <a:ext cx="1633591" cy="1500917"/>
          </a:xfrm>
          <a:prstGeom prst="rect">
            <a:avLst/>
          </a:prstGeom>
          <a:solidFill>
            <a:srgbClr val="FFC000"/>
          </a:solidFill>
        </p:spPr>
      </p:pic>
      <p:sp>
        <p:nvSpPr>
          <p:cNvPr id="11" name="Tijdelijke aanduiding voor inhoud 10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SAQ I-Propedeuse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513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Kwaliteit</a:t>
            </a:r>
            <a:r>
              <a:rPr lang="en-US" altLang="en-US" dirty="0"/>
              <a:t> in </a:t>
            </a:r>
            <a:r>
              <a:rPr lang="en-US" altLang="en-US" dirty="0" err="1"/>
              <a:t>gebruik</a:t>
            </a:r>
            <a:r>
              <a:rPr lang="en-US" altLang="en-US" dirty="0"/>
              <a:t> – </a:t>
            </a:r>
            <a:r>
              <a:rPr lang="en-US" altLang="en-US" dirty="0" err="1"/>
              <a:t>gebruikersvriendelijkheid</a:t>
            </a:r>
            <a:r>
              <a:rPr lang="en-US" altLang="en-US" dirty="0"/>
              <a:t>..</a:t>
            </a:r>
            <a:endParaRPr lang="en-GB" altLang="en-US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6500" name="Picture 4" descr="oe5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46" y="2665919"/>
            <a:ext cx="562292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1" name="Picture 5" descr="batte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934399"/>
            <a:ext cx="4125913" cy="207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80882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Stakeholders bij de ontwikkeling van software (</a:t>
            </a:r>
            <a:r>
              <a:rPr lang="nl-NL" dirty="0" err="1"/>
              <a:t>Chappell</a:t>
            </a:r>
            <a:r>
              <a:rPr lang="nl-NL" dirty="0"/>
              <a:t>, 2013)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3"/>
          </p:nvPr>
        </p:nvPicPr>
        <p:blipFill>
          <a:blip r:embed="rId2" cstate="print"/>
          <a:stretch>
            <a:fillRect/>
          </a:stretch>
        </p:blipFill>
        <p:spPr>
          <a:xfrm>
            <a:off x="2767013" y="2932301"/>
            <a:ext cx="6102350" cy="2857122"/>
          </a:xfrm>
        </p:spPr>
      </p:pic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Rechthoek 4"/>
          <p:cNvSpPr/>
          <p:nvPr/>
        </p:nvSpPr>
        <p:spPr>
          <a:xfrm>
            <a:off x="2286000" y="5841122"/>
            <a:ext cx="5454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nl-NL" sz="1050" dirty="0"/>
              <a:t>bron: </a:t>
            </a:r>
            <a:r>
              <a:rPr lang="nl-NL" sz="1050" dirty="0" err="1"/>
              <a:t>Chappell</a:t>
            </a:r>
            <a:r>
              <a:rPr lang="nl-NL" sz="1050" dirty="0"/>
              <a:t>, D, The </a:t>
            </a:r>
            <a:r>
              <a:rPr lang="nl-NL" sz="1050" dirty="0" err="1"/>
              <a:t>three</a:t>
            </a:r>
            <a:r>
              <a:rPr lang="nl-NL" sz="1050" dirty="0"/>
              <a:t> </a:t>
            </a:r>
            <a:r>
              <a:rPr lang="nl-NL" sz="1050" dirty="0" err="1"/>
              <a:t>aspects</a:t>
            </a:r>
            <a:r>
              <a:rPr lang="nl-NL" sz="1050" dirty="0"/>
              <a:t> of software </a:t>
            </a:r>
            <a:r>
              <a:rPr lang="nl-NL" sz="1050" dirty="0" err="1"/>
              <a:t>quality</a:t>
            </a:r>
            <a:r>
              <a:rPr lang="nl-NL" sz="1050" dirty="0"/>
              <a:t>: </a:t>
            </a:r>
            <a:r>
              <a:rPr lang="nl-NL" sz="1050" dirty="0" err="1"/>
              <a:t>functional</a:t>
            </a:r>
            <a:r>
              <a:rPr lang="nl-NL" sz="1050" dirty="0"/>
              <a:t>, </a:t>
            </a:r>
            <a:r>
              <a:rPr lang="nl-NL" sz="1050" dirty="0" err="1"/>
              <a:t>structural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process</a:t>
            </a:r>
            <a:r>
              <a:rPr lang="nl-NL" sz="1050" dirty="0"/>
              <a:t>, David, </a:t>
            </a:r>
            <a:r>
              <a:rPr lang="nl-NL" sz="1050" dirty="0" err="1"/>
              <a:t>Chappell</a:t>
            </a:r>
            <a:r>
              <a:rPr lang="nl-NL" sz="1050" dirty="0"/>
              <a:t> &amp; </a:t>
            </a:r>
            <a:r>
              <a:rPr lang="nl-NL" sz="1050" dirty="0" err="1"/>
              <a:t>Associates</a:t>
            </a:r>
            <a:r>
              <a:rPr lang="nl-NL" sz="1050" dirty="0"/>
              <a:t> ,</a:t>
            </a:r>
            <a:br>
              <a:rPr lang="nl-NL" sz="1050" dirty="0"/>
            </a:br>
            <a:r>
              <a:rPr lang="nl-NL" sz="1050" dirty="0">
                <a:hlinkClick r:id="rId3"/>
              </a:rPr>
              <a:t>http://davidchappell.com/writing/white_papers/The_Three_Aspects_of_Software_Quality_v1.0-Chappell.pdf</a:t>
            </a:r>
            <a:r>
              <a:rPr lang="nl-NL" sz="1050" dirty="0"/>
              <a:t>, geraadpleegd 29-01-2015)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666877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Softwarekwaliteit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Functionele kwaliteit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Structurele kwaliteit</a:t>
            </a:r>
            <a:br>
              <a:rPr lang="nl-NL" dirty="0"/>
            </a:b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Proces Kwaliteit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(3</a:t>
            </a:r>
            <a:r>
              <a:rPr lang="nl-NL" baseline="30000" dirty="0"/>
              <a:t>e</a:t>
            </a:r>
            <a:r>
              <a:rPr lang="nl-NL" dirty="0"/>
              <a:t> definitie)</a:t>
            </a:r>
            <a:endParaRPr lang="en-GB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hoek 3"/>
          <p:cNvSpPr/>
          <p:nvPr/>
        </p:nvSpPr>
        <p:spPr>
          <a:xfrm>
            <a:off x="2286000" y="5733256"/>
            <a:ext cx="5454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nl-NL" sz="1050" dirty="0"/>
              <a:t>bron: </a:t>
            </a:r>
            <a:r>
              <a:rPr lang="nl-NL" sz="1050" dirty="0" err="1"/>
              <a:t>Chappell</a:t>
            </a:r>
            <a:r>
              <a:rPr lang="nl-NL" sz="1050" dirty="0"/>
              <a:t>, D, The </a:t>
            </a:r>
            <a:r>
              <a:rPr lang="nl-NL" sz="1050" dirty="0" err="1"/>
              <a:t>three</a:t>
            </a:r>
            <a:r>
              <a:rPr lang="nl-NL" sz="1050" dirty="0"/>
              <a:t> </a:t>
            </a:r>
            <a:r>
              <a:rPr lang="nl-NL" sz="1050" dirty="0" err="1"/>
              <a:t>aspects</a:t>
            </a:r>
            <a:r>
              <a:rPr lang="nl-NL" sz="1050" dirty="0"/>
              <a:t> of software </a:t>
            </a:r>
            <a:r>
              <a:rPr lang="nl-NL" sz="1050" dirty="0" err="1"/>
              <a:t>quality</a:t>
            </a:r>
            <a:r>
              <a:rPr lang="nl-NL" sz="1050" dirty="0"/>
              <a:t>: </a:t>
            </a:r>
            <a:r>
              <a:rPr lang="nl-NL" sz="1050" dirty="0" err="1"/>
              <a:t>functional</a:t>
            </a:r>
            <a:r>
              <a:rPr lang="nl-NL" sz="1050" dirty="0"/>
              <a:t>, </a:t>
            </a:r>
            <a:r>
              <a:rPr lang="nl-NL" sz="1050" dirty="0" err="1"/>
              <a:t>structural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process</a:t>
            </a:r>
            <a:r>
              <a:rPr lang="nl-NL" sz="1050" dirty="0"/>
              <a:t>, David, </a:t>
            </a:r>
            <a:r>
              <a:rPr lang="nl-NL" sz="1050" dirty="0" err="1"/>
              <a:t>Chappell</a:t>
            </a:r>
            <a:r>
              <a:rPr lang="nl-NL" sz="1050" dirty="0"/>
              <a:t> &amp; </a:t>
            </a:r>
            <a:r>
              <a:rPr lang="nl-NL" sz="1050" dirty="0" err="1"/>
              <a:t>Associates</a:t>
            </a:r>
            <a:r>
              <a:rPr lang="nl-NL" sz="1050" dirty="0"/>
              <a:t> ,</a:t>
            </a:r>
            <a:br>
              <a:rPr lang="nl-NL" sz="1050" dirty="0"/>
            </a:br>
            <a:r>
              <a:rPr lang="nl-NL" sz="1050" dirty="0">
                <a:hlinkClick r:id="rId2"/>
              </a:rPr>
              <a:t>http://davidchappell.com/writing/white_papers/The_Three_Aspects_of_Software_Quality_v1.0-Chappell.pdf</a:t>
            </a:r>
            <a:r>
              <a:rPr lang="nl-NL" sz="1050" dirty="0"/>
              <a:t>, geraadpleegd 29-01-2015)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2142222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Softwarekwaliteit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3"/>
          </p:nvPr>
        </p:nvPicPr>
        <p:blipFill>
          <a:blip r:embed="rId2" cstate="print"/>
          <a:stretch>
            <a:fillRect/>
          </a:stretch>
        </p:blipFill>
        <p:spPr>
          <a:xfrm>
            <a:off x="2767013" y="2847883"/>
            <a:ext cx="6102350" cy="3025959"/>
          </a:xfrm>
        </p:spPr>
      </p:pic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Rechthoek 4"/>
          <p:cNvSpPr/>
          <p:nvPr/>
        </p:nvSpPr>
        <p:spPr>
          <a:xfrm>
            <a:off x="1547664" y="5805264"/>
            <a:ext cx="5454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nl-NL" sz="1050" dirty="0"/>
              <a:t>bron: </a:t>
            </a:r>
            <a:r>
              <a:rPr lang="nl-NL" sz="1050" dirty="0" err="1"/>
              <a:t>Chappell</a:t>
            </a:r>
            <a:r>
              <a:rPr lang="nl-NL" sz="1050" dirty="0"/>
              <a:t>, D, The </a:t>
            </a:r>
            <a:r>
              <a:rPr lang="nl-NL" sz="1050" dirty="0" err="1"/>
              <a:t>three</a:t>
            </a:r>
            <a:r>
              <a:rPr lang="nl-NL" sz="1050" dirty="0"/>
              <a:t> </a:t>
            </a:r>
            <a:r>
              <a:rPr lang="nl-NL" sz="1050" dirty="0" err="1"/>
              <a:t>aspects</a:t>
            </a:r>
            <a:r>
              <a:rPr lang="nl-NL" sz="1050" dirty="0"/>
              <a:t> of software </a:t>
            </a:r>
            <a:r>
              <a:rPr lang="nl-NL" sz="1050" dirty="0" err="1"/>
              <a:t>quality</a:t>
            </a:r>
            <a:r>
              <a:rPr lang="nl-NL" sz="1050" dirty="0"/>
              <a:t>: </a:t>
            </a:r>
            <a:r>
              <a:rPr lang="nl-NL" sz="1050" dirty="0" err="1"/>
              <a:t>functional</a:t>
            </a:r>
            <a:r>
              <a:rPr lang="nl-NL" sz="1050" dirty="0"/>
              <a:t>, </a:t>
            </a:r>
            <a:r>
              <a:rPr lang="nl-NL" sz="1050" dirty="0" err="1"/>
              <a:t>structural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process</a:t>
            </a:r>
            <a:r>
              <a:rPr lang="nl-NL" sz="1050" dirty="0"/>
              <a:t>, David, </a:t>
            </a:r>
            <a:r>
              <a:rPr lang="nl-NL" sz="1050" dirty="0" err="1"/>
              <a:t>Chappell</a:t>
            </a:r>
            <a:r>
              <a:rPr lang="nl-NL" sz="1050" dirty="0"/>
              <a:t> &amp; </a:t>
            </a:r>
            <a:r>
              <a:rPr lang="nl-NL" sz="1050" dirty="0" err="1"/>
              <a:t>Associates</a:t>
            </a:r>
            <a:r>
              <a:rPr lang="nl-NL" sz="1050" dirty="0"/>
              <a:t> ,</a:t>
            </a:r>
            <a:br>
              <a:rPr lang="nl-NL" sz="1050" dirty="0"/>
            </a:br>
            <a:r>
              <a:rPr lang="nl-NL" sz="1050" dirty="0">
                <a:hlinkClick r:id="rId3"/>
              </a:rPr>
              <a:t>http://davidchappell.com/writing/white_papers/The_Three_Aspects_of_Software_Quality_v1.0-Chappell.pdf</a:t>
            </a:r>
            <a:r>
              <a:rPr lang="nl-NL" sz="1050" dirty="0"/>
              <a:t>, geraadpleegd 29-01-2015)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3331935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Functionele kwaliteit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i="1" dirty="0"/>
              <a:t>“Software voert zijn functies correct uit voor zijn gebruikers.”</a:t>
            </a:r>
          </a:p>
          <a:p>
            <a:pPr lvl="1"/>
            <a:r>
              <a:rPr lang="nl-NL" dirty="0"/>
              <a:t>voldoet aan de gespecificeerde eisen.</a:t>
            </a:r>
            <a:br>
              <a:rPr lang="nl-NL" dirty="0"/>
            </a:br>
            <a:endParaRPr lang="nl-NL" sz="1100" dirty="0"/>
          </a:p>
          <a:p>
            <a:pPr lvl="1"/>
            <a:r>
              <a:rPr lang="nl-NL" dirty="0"/>
              <a:t>met zo min mogelijk defecten (fouten)</a:t>
            </a:r>
            <a:br>
              <a:rPr lang="nl-NL" dirty="0"/>
            </a:br>
            <a:endParaRPr lang="nl-NL" sz="1100" dirty="0"/>
          </a:p>
          <a:p>
            <a:pPr lvl="1"/>
            <a:r>
              <a:rPr lang="nl-NL" dirty="0"/>
              <a:t>voldoende prestatie, snelheid</a:t>
            </a:r>
            <a:br>
              <a:rPr lang="nl-NL" dirty="0"/>
            </a:br>
            <a:endParaRPr lang="nl-NL" sz="1100" dirty="0"/>
          </a:p>
          <a:p>
            <a:pPr lvl="1"/>
            <a:r>
              <a:rPr lang="nl-NL" dirty="0"/>
              <a:t>hoge mate van gebruiksvriendelijkheid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hoek 3"/>
          <p:cNvSpPr/>
          <p:nvPr/>
        </p:nvSpPr>
        <p:spPr>
          <a:xfrm>
            <a:off x="2286000" y="5841122"/>
            <a:ext cx="5454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nl-NL" sz="1050" dirty="0"/>
              <a:t>bron: </a:t>
            </a:r>
            <a:r>
              <a:rPr lang="nl-NL" sz="1050" dirty="0" err="1"/>
              <a:t>Chappell</a:t>
            </a:r>
            <a:r>
              <a:rPr lang="nl-NL" sz="1050" dirty="0"/>
              <a:t>, D, The </a:t>
            </a:r>
            <a:r>
              <a:rPr lang="nl-NL" sz="1050" dirty="0" err="1"/>
              <a:t>three</a:t>
            </a:r>
            <a:r>
              <a:rPr lang="nl-NL" sz="1050" dirty="0"/>
              <a:t> </a:t>
            </a:r>
            <a:r>
              <a:rPr lang="nl-NL" sz="1050" dirty="0" err="1"/>
              <a:t>aspects</a:t>
            </a:r>
            <a:r>
              <a:rPr lang="nl-NL" sz="1050" dirty="0"/>
              <a:t> of software </a:t>
            </a:r>
            <a:r>
              <a:rPr lang="nl-NL" sz="1050" dirty="0" err="1"/>
              <a:t>quality</a:t>
            </a:r>
            <a:r>
              <a:rPr lang="nl-NL" sz="1050" dirty="0"/>
              <a:t>: </a:t>
            </a:r>
            <a:r>
              <a:rPr lang="nl-NL" sz="1050" dirty="0" err="1"/>
              <a:t>functional</a:t>
            </a:r>
            <a:r>
              <a:rPr lang="nl-NL" sz="1050" dirty="0"/>
              <a:t>, </a:t>
            </a:r>
            <a:r>
              <a:rPr lang="nl-NL" sz="1050" dirty="0" err="1"/>
              <a:t>structural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process</a:t>
            </a:r>
            <a:r>
              <a:rPr lang="nl-NL" sz="1050" dirty="0"/>
              <a:t>, David, </a:t>
            </a:r>
            <a:r>
              <a:rPr lang="nl-NL" sz="1050" dirty="0" err="1"/>
              <a:t>Chappell</a:t>
            </a:r>
            <a:r>
              <a:rPr lang="nl-NL" sz="1050" dirty="0"/>
              <a:t> &amp; </a:t>
            </a:r>
            <a:r>
              <a:rPr lang="nl-NL" sz="1050" dirty="0" err="1"/>
              <a:t>Associates</a:t>
            </a:r>
            <a:r>
              <a:rPr lang="nl-NL" sz="1050" dirty="0"/>
              <a:t> ,</a:t>
            </a:r>
            <a:br>
              <a:rPr lang="nl-NL" sz="1050" dirty="0"/>
            </a:br>
            <a:r>
              <a:rPr lang="nl-NL" sz="1050" dirty="0">
                <a:hlinkClick r:id="rId2"/>
              </a:rPr>
              <a:t>http://davidchappell.com/writing/white_papers/The_Three_Aspects_of_Software_Quality_v1.0-Chappell.pdf</a:t>
            </a:r>
            <a:r>
              <a:rPr lang="nl-NL" sz="1050" dirty="0"/>
              <a:t>, geraadpleegd 29-01-2015)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811555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Structurele kwaliteit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i="1" dirty="0"/>
              <a:t>“De software code en architectuur is gestructureerd opgezet.”</a:t>
            </a:r>
            <a:endParaRPr lang="nl-NL" dirty="0"/>
          </a:p>
          <a:p>
            <a:pPr lvl="1"/>
            <a:r>
              <a:rPr lang="nl-NL" dirty="0"/>
              <a:t>makkelijk te testen</a:t>
            </a:r>
          </a:p>
          <a:p>
            <a:pPr lvl="1"/>
            <a:r>
              <a:rPr lang="nl-NL" dirty="0"/>
              <a:t>makkelijk te onderhouden/wijzigen</a:t>
            </a:r>
          </a:p>
          <a:p>
            <a:pPr lvl="1"/>
            <a:r>
              <a:rPr lang="nl-NL" dirty="0"/>
              <a:t>makkelijk te begrijpen (“code van een andere”)</a:t>
            </a:r>
          </a:p>
          <a:p>
            <a:pPr lvl="1"/>
            <a:r>
              <a:rPr lang="nl-NL" dirty="0"/>
              <a:t>efficiënte code</a:t>
            </a:r>
          </a:p>
          <a:p>
            <a:pPr lvl="1"/>
            <a:r>
              <a:rPr lang="nl-NL" dirty="0"/>
              <a:t>veilige software (security)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hoek 3"/>
          <p:cNvSpPr/>
          <p:nvPr/>
        </p:nvSpPr>
        <p:spPr>
          <a:xfrm>
            <a:off x="2286000" y="5661248"/>
            <a:ext cx="5454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nl-NL" sz="1050" dirty="0"/>
              <a:t>bron: </a:t>
            </a:r>
            <a:r>
              <a:rPr lang="nl-NL" sz="1050" dirty="0" err="1"/>
              <a:t>Chappell</a:t>
            </a:r>
            <a:r>
              <a:rPr lang="nl-NL" sz="1050" dirty="0"/>
              <a:t>, D, The </a:t>
            </a:r>
            <a:r>
              <a:rPr lang="nl-NL" sz="1050" dirty="0" err="1"/>
              <a:t>three</a:t>
            </a:r>
            <a:r>
              <a:rPr lang="nl-NL" sz="1050" dirty="0"/>
              <a:t> </a:t>
            </a:r>
            <a:r>
              <a:rPr lang="nl-NL" sz="1050" dirty="0" err="1"/>
              <a:t>aspects</a:t>
            </a:r>
            <a:r>
              <a:rPr lang="nl-NL" sz="1050" dirty="0"/>
              <a:t> of software </a:t>
            </a:r>
            <a:r>
              <a:rPr lang="nl-NL" sz="1050" dirty="0" err="1"/>
              <a:t>quality</a:t>
            </a:r>
            <a:r>
              <a:rPr lang="nl-NL" sz="1050" dirty="0"/>
              <a:t>: </a:t>
            </a:r>
            <a:r>
              <a:rPr lang="nl-NL" sz="1050" dirty="0" err="1"/>
              <a:t>functional</a:t>
            </a:r>
            <a:r>
              <a:rPr lang="nl-NL" sz="1050" dirty="0"/>
              <a:t>, </a:t>
            </a:r>
            <a:r>
              <a:rPr lang="nl-NL" sz="1050" dirty="0" err="1"/>
              <a:t>structural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process</a:t>
            </a:r>
            <a:r>
              <a:rPr lang="nl-NL" sz="1050" dirty="0"/>
              <a:t>, David, </a:t>
            </a:r>
            <a:r>
              <a:rPr lang="nl-NL" sz="1050" dirty="0" err="1"/>
              <a:t>Chappell</a:t>
            </a:r>
            <a:r>
              <a:rPr lang="nl-NL" sz="1050" dirty="0"/>
              <a:t> &amp; </a:t>
            </a:r>
            <a:r>
              <a:rPr lang="nl-NL" sz="1050" dirty="0" err="1"/>
              <a:t>Associates</a:t>
            </a:r>
            <a:r>
              <a:rPr lang="nl-NL" sz="1050" dirty="0"/>
              <a:t> ,</a:t>
            </a:r>
            <a:br>
              <a:rPr lang="nl-NL" sz="1050" dirty="0"/>
            </a:br>
            <a:r>
              <a:rPr lang="nl-NL" sz="1050" dirty="0">
                <a:hlinkClick r:id="rId2"/>
              </a:rPr>
              <a:t>http://davidchappell.com/writing/white_papers/The_Three_Aspects_of_Software_Quality_v1.0-Chappell.pdf</a:t>
            </a:r>
            <a:r>
              <a:rPr lang="nl-NL" sz="1050" dirty="0"/>
              <a:t>, geraadpleegd 29-01-2015)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048435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Proceskwaliteit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i="1" dirty="0"/>
              <a:t>“De software is gebouwd op een professionele wijze.”</a:t>
            </a:r>
          </a:p>
          <a:p>
            <a:pPr lvl="1"/>
            <a:r>
              <a:rPr lang="nl-NL" dirty="0"/>
              <a:t>oplevering van software(deel)producten op tijd, binnen de deadlines</a:t>
            </a:r>
          </a:p>
          <a:p>
            <a:pPr lvl="1"/>
            <a:r>
              <a:rPr lang="nl-NL" dirty="0"/>
              <a:t>oplevering van software binnen de gestelde budgetten</a:t>
            </a:r>
          </a:p>
          <a:p>
            <a:pPr lvl="1"/>
            <a:r>
              <a:rPr lang="nl-NL" dirty="0"/>
              <a:t>proces is herhaalbaar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jdelijke aanduiding voor inhoud 7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hoek 3"/>
          <p:cNvSpPr/>
          <p:nvPr/>
        </p:nvSpPr>
        <p:spPr>
          <a:xfrm>
            <a:off x="2286000" y="5805264"/>
            <a:ext cx="5454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nl-NL" sz="1050" dirty="0"/>
              <a:t>bron: </a:t>
            </a:r>
            <a:r>
              <a:rPr lang="nl-NL" sz="1050" dirty="0" err="1"/>
              <a:t>Chappell</a:t>
            </a:r>
            <a:r>
              <a:rPr lang="nl-NL" sz="1050" dirty="0"/>
              <a:t>, D, The </a:t>
            </a:r>
            <a:r>
              <a:rPr lang="nl-NL" sz="1050" dirty="0" err="1"/>
              <a:t>three</a:t>
            </a:r>
            <a:r>
              <a:rPr lang="nl-NL" sz="1050" dirty="0"/>
              <a:t> </a:t>
            </a:r>
            <a:r>
              <a:rPr lang="nl-NL" sz="1050" dirty="0" err="1"/>
              <a:t>aspects</a:t>
            </a:r>
            <a:r>
              <a:rPr lang="nl-NL" sz="1050" dirty="0"/>
              <a:t> of software </a:t>
            </a:r>
            <a:r>
              <a:rPr lang="nl-NL" sz="1050" dirty="0" err="1"/>
              <a:t>quality</a:t>
            </a:r>
            <a:r>
              <a:rPr lang="nl-NL" sz="1050" dirty="0"/>
              <a:t>: </a:t>
            </a:r>
            <a:r>
              <a:rPr lang="nl-NL" sz="1050" dirty="0" err="1"/>
              <a:t>functional</a:t>
            </a:r>
            <a:r>
              <a:rPr lang="nl-NL" sz="1050" dirty="0"/>
              <a:t>, </a:t>
            </a:r>
            <a:r>
              <a:rPr lang="nl-NL" sz="1050" dirty="0" err="1"/>
              <a:t>structural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process</a:t>
            </a:r>
            <a:r>
              <a:rPr lang="nl-NL" sz="1050" dirty="0"/>
              <a:t>, David, </a:t>
            </a:r>
            <a:r>
              <a:rPr lang="nl-NL" sz="1050" dirty="0" err="1"/>
              <a:t>Chappell</a:t>
            </a:r>
            <a:r>
              <a:rPr lang="nl-NL" sz="1050" dirty="0"/>
              <a:t> &amp; </a:t>
            </a:r>
            <a:r>
              <a:rPr lang="nl-NL" sz="1050" dirty="0" err="1"/>
              <a:t>Associates</a:t>
            </a:r>
            <a:r>
              <a:rPr lang="nl-NL" sz="1050" dirty="0"/>
              <a:t> ,</a:t>
            </a:r>
            <a:br>
              <a:rPr lang="nl-NL" sz="1050" dirty="0"/>
            </a:br>
            <a:r>
              <a:rPr lang="nl-NL" sz="1050" dirty="0">
                <a:hlinkClick r:id="rId2"/>
              </a:rPr>
              <a:t>http://davidchappell.com/writing/white_papers/The_Three_Aspects_of_Software_Quality_v1.0-Chappell.pdf</a:t>
            </a:r>
            <a:r>
              <a:rPr lang="nl-NL" sz="1050" dirty="0"/>
              <a:t>, geraadpleegd 29-01-2015)</a:t>
            </a:r>
            <a:endParaRPr lang="nl-NL" i="1" dirty="0"/>
          </a:p>
        </p:txBody>
      </p:sp>
      <p:sp>
        <p:nvSpPr>
          <p:cNvPr id="5" name="TextBox 4"/>
          <p:cNvSpPr txBox="1"/>
          <p:nvPr/>
        </p:nvSpPr>
        <p:spPr>
          <a:xfrm>
            <a:off x="3995936" y="1585603"/>
            <a:ext cx="50405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600" b="1" dirty="0">
                <a:solidFill>
                  <a:srgbClr val="E11837"/>
                </a:solidFill>
                <a:latin typeface="Arial" pitchFamily="34" charset="0"/>
                <a:ea typeface="+mj-ea"/>
                <a:cs typeface="Arial" pitchFamily="34" charset="0"/>
              </a:rPr>
              <a:t>= projectmethodiek evalueren </a:t>
            </a:r>
          </a:p>
        </p:txBody>
      </p:sp>
    </p:spTree>
    <p:extLst>
      <p:ext uri="{BB962C8B-B14F-4D97-AF65-F5344CB8AC3E}">
        <p14:creationId xmlns:p14="http://schemas.microsoft.com/office/powerpoint/2010/main" val="202261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vast te stellen?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dirty="0"/>
              <a:t>Functionele kwaliteit kun je testen</a:t>
            </a:r>
            <a:br>
              <a:rPr lang="nl-NL" i="1" dirty="0"/>
            </a:br>
            <a:endParaRPr lang="nl-NL" i="1" dirty="0"/>
          </a:p>
          <a:p>
            <a:r>
              <a:rPr lang="nl-NL" dirty="0"/>
              <a:t>Proces en structurele kwaliteit is </a:t>
            </a:r>
            <a:r>
              <a:rPr lang="nl-NL" i="1" dirty="0"/>
              <a:t>niet/moeilijker te testen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hoek 3"/>
          <p:cNvSpPr/>
          <p:nvPr/>
        </p:nvSpPr>
        <p:spPr>
          <a:xfrm>
            <a:off x="2286000" y="5661248"/>
            <a:ext cx="5454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nl-NL" sz="1050" dirty="0"/>
              <a:t>bron: </a:t>
            </a:r>
            <a:r>
              <a:rPr lang="nl-NL" sz="1050" dirty="0" err="1"/>
              <a:t>Chappell</a:t>
            </a:r>
            <a:r>
              <a:rPr lang="nl-NL" sz="1050" dirty="0"/>
              <a:t>, D, The </a:t>
            </a:r>
            <a:r>
              <a:rPr lang="nl-NL" sz="1050" dirty="0" err="1"/>
              <a:t>three</a:t>
            </a:r>
            <a:r>
              <a:rPr lang="nl-NL" sz="1050" dirty="0"/>
              <a:t> </a:t>
            </a:r>
            <a:r>
              <a:rPr lang="nl-NL" sz="1050" dirty="0" err="1"/>
              <a:t>aspects</a:t>
            </a:r>
            <a:r>
              <a:rPr lang="nl-NL" sz="1050" dirty="0"/>
              <a:t> of software </a:t>
            </a:r>
            <a:r>
              <a:rPr lang="nl-NL" sz="1050" dirty="0" err="1"/>
              <a:t>quality</a:t>
            </a:r>
            <a:r>
              <a:rPr lang="nl-NL" sz="1050" dirty="0"/>
              <a:t>: </a:t>
            </a:r>
            <a:r>
              <a:rPr lang="nl-NL" sz="1050" dirty="0" err="1"/>
              <a:t>functional</a:t>
            </a:r>
            <a:r>
              <a:rPr lang="nl-NL" sz="1050" dirty="0"/>
              <a:t>, </a:t>
            </a:r>
            <a:r>
              <a:rPr lang="nl-NL" sz="1050" dirty="0" err="1"/>
              <a:t>structural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process</a:t>
            </a:r>
            <a:r>
              <a:rPr lang="nl-NL" sz="1050" dirty="0"/>
              <a:t>, David, </a:t>
            </a:r>
            <a:r>
              <a:rPr lang="nl-NL" sz="1050" dirty="0" err="1"/>
              <a:t>Chappell</a:t>
            </a:r>
            <a:r>
              <a:rPr lang="nl-NL" sz="1050" dirty="0"/>
              <a:t> &amp; </a:t>
            </a:r>
            <a:r>
              <a:rPr lang="nl-NL" sz="1050" dirty="0" err="1"/>
              <a:t>Associates</a:t>
            </a:r>
            <a:r>
              <a:rPr lang="nl-NL" sz="1050" dirty="0"/>
              <a:t> ,</a:t>
            </a:r>
            <a:br>
              <a:rPr lang="nl-NL" sz="1050" dirty="0"/>
            </a:br>
            <a:r>
              <a:rPr lang="nl-NL" sz="1050" dirty="0">
                <a:hlinkClick r:id="rId2"/>
              </a:rPr>
              <a:t>http://davidchappell.com/writing/white_papers/The_Three_Aspects_of_Software_Quality_v1.0-Chappell.pdf</a:t>
            </a:r>
            <a:r>
              <a:rPr lang="nl-NL" sz="1050" dirty="0"/>
              <a:t>, geraadpleegd 29-01-2015)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128369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Gebruikte tools en middelen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dirty="0"/>
              <a:t>Functionele kwaliteit</a:t>
            </a:r>
          </a:p>
          <a:p>
            <a:pPr lvl="1"/>
            <a:r>
              <a:rPr lang="nl-NL" dirty="0" err="1"/>
              <a:t>tools</a:t>
            </a:r>
            <a:r>
              <a:rPr lang="nl-NL" dirty="0"/>
              <a:t> voor handmatige testen</a:t>
            </a:r>
          </a:p>
          <a:p>
            <a:pPr lvl="1"/>
            <a:r>
              <a:rPr lang="nl-NL" dirty="0" err="1"/>
              <a:t>tools</a:t>
            </a:r>
            <a:r>
              <a:rPr lang="nl-NL" dirty="0"/>
              <a:t> voor automatisch testen</a:t>
            </a:r>
          </a:p>
          <a:p>
            <a:pPr lvl="1"/>
            <a:r>
              <a:rPr lang="nl-NL" dirty="0" err="1"/>
              <a:t>tools</a:t>
            </a:r>
            <a:r>
              <a:rPr lang="nl-NL" dirty="0"/>
              <a:t> voor stress en performance testen</a:t>
            </a:r>
          </a:p>
          <a:p>
            <a:pPr>
              <a:buNone/>
            </a:pP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hoek 3"/>
          <p:cNvSpPr/>
          <p:nvPr/>
        </p:nvSpPr>
        <p:spPr>
          <a:xfrm>
            <a:off x="3275856" y="5805264"/>
            <a:ext cx="5454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nl-NL" sz="1050" dirty="0"/>
              <a:t>bron: </a:t>
            </a:r>
            <a:r>
              <a:rPr lang="nl-NL" sz="1050" dirty="0" err="1"/>
              <a:t>Chappell</a:t>
            </a:r>
            <a:r>
              <a:rPr lang="nl-NL" sz="1050" dirty="0"/>
              <a:t>, D, The </a:t>
            </a:r>
            <a:r>
              <a:rPr lang="nl-NL" sz="1050" dirty="0" err="1"/>
              <a:t>three</a:t>
            </a:r>
            <a:r>
              <a:rPr lang="nl-NL" sz="1050" dirty="0"/>
              <a:t> </a:t>
            </a:r>
            <a:r>
              <a:rPr lang="nl-NL" sz="1050" dirty="0" err="1"/>
              <a:t>aspects</a:t>
            </a:r>
            <a:r>
              <a:rPr lang="nl-NL" sz="1050" dirty="0"/>
              <a:t> of software </a:t>
            </a:r>
            <a:r>
              <a:rPr lang="nl-NL" sz="1050" dirty="0" err="1"/>
              <a:t>quality</a:t>
            </a:r>
            <a:r>
              <a:rPr lang="nl-NL" sz="1050" dirty="0"/>
              <a:t>: </a:t>
            </a:r>
            <a:r>
              <a:rPr lang="nl-NL" sz="1050" dirty="0" err="1"/>
              <a:t>functional</a:t>
            </a:r>
            <a:r>
              <a:rPr lang="nl-NL" sz="1050" dirty="0"/>
              <a:t>, </a:t>
            </a:r>
            <a:r>
              <a:rPr lang="nl-NL" sz="1050" dirty="0" err="1"/>
              <a:t>structural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process</a:t>
            </a:r>
            <a:r>
              <a:rPr lang="nl-NL" sz="1050" dirty="0"/>
              <a:t>, David, </a:t>
            </a:r>
            <a:r>
              <a:rPr lang="nl-NL" sz="1050" dirty="0" err="1"/>
              <a:t>Chappell</a:t>
            </a:r>
            <a:r>
              <a:rPr lang="nl-NL" sz="1050" dirty="0"/>
              <a:t> &amp; </a:t>
            </a:r>
            <a:r>
              <a:rPr lang="nl-NL" sz="1050" dirty="0" err="1"/>
              <a:t>Associates</a:t>
            </a:r>
            <a:r>
              <a:rPr lang="nl-NL" sz="1050" dirty="0"/>
              <a:t> ,</a:t>
            </a:r>
            <a:br>
              <a:rPr lang="nl-NL" sz="1050" dirty="0"/>
            </a:br>
            <a:r>
              <a:rPr lang="nl-NL" sz="1050" dirty="0">
                <a:hlinkClick r:id="rId2"/>
              </a:rPr>
              <a:t>http://davidchappell.com/writing/white_papers/The_Three_Aspects_of_Software_Quality_v1.0-Chappell.pdf</a:t>
            </a:r>
            <a:r>
              <a:rPr lang="nl-NL" sz="1050" dirty="0"/>
              <a:t>, geraadpleegd 29-01-2015)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2297779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Gebruikte tools en middelen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dirty="0"/>
              <a:t>Structurele kwaliteit</a:t>
            </a:r>
          </a:p>
          <a:p>
            <a:pPr lvl="1"/>
            <a:r>
              <a:rPr lang="nl-NL" dirty="0" err="1"/>
              <a:t>tools</a:t>
            </a:r>
            <a:r>
              <a:rPr lang="nl-NL" dirty="0"/>
              <a:t> voor inzicht in opbouw van de software</a:t>
            </a:r>
          </a:p>
          <a:p>
            <a:pPr lvl="1"/>
            <a:r>
              <a:rPr lang="nl-NL" dirty="0" err="1"/>
              <a:t>tools</a:t>
            </a:r>
            <a:r>
              <a:rPr lang="nl-NL" dirty="0"/>
              <a:t> voor statische code analyse </a:t>
            </a:r>
          </a:p>
          <a:p>
            <a:pPr lvl="1"/>
            <a:r>
              <a:rPr lang="nl-NL" dirty="0" err="1"/>
              <a:t>tools</a:t>
            </a:r>
            <a:r>
              <a:rPr lang="nl-NL" dirty="0"/>
              <a:t> voor security analyse</a:t>
            </a:r>
          </a:p>
          <a:p>
            <a:pPr lvl="1"/>
            <a:r>
              <a:rPr lang="nl-NL" dirty="0" err="1"/>
              <a:t>tools</a:t>
            </a:r>
            <a:r>
              <a:rPr lang="nl-NL" dirty="0"/>
              <a:t> voor andere metingen zoals ‘test </a:t>
            </a:r>
            <a:r>
              <a:rPr lang="nl-NL" dirty="0" err="1"/>
              <a:t>coverage</a:t>
            </a:r>
            <a:r>
              <a:rPr lang="nl-NL" dirty="0"/>
              <a:t>’,  ‘herhaalde code’, </a:t>
            </a:r>
            <a:r>
              <a:rPr lang="nl-NL" dirty="0" err="1"/>
              <a:t>etc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hoek 3"/>
          <p:cNvSpPr/>
          <p:nvPr/>
        </p:nvSpPr>
        <p:spPr>
          <a:xfrm>
            <a:off x="3275856" y="5805264"/>
            <a:ext cx="5454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nl-NL" sz="1050" dirty="0"/>
              <a:t>bron: </a:t>
            </a:r>
            <a:r>
              <a:rPr lang="nl-NL" sz="1050" dirty="0" err="1"/>
              <a:t>Chappell</a:t>
            </a:r>
            <a:r>
              <a:rPr lang="nl-NL" sz="1050" dirty="0"/>
              <a:t>, D, The </a:t>
            </a:r>
            <a:r>
              <a:rPr lang="nl-NL" sz="1050" dirty="0" err="1"/>
              <a:t>three</a:t>
            </a:r>
            <a:r>
              <a:rPr lang="nl-NL" sz="1050" dirty="0"/>
              <a:t> </a:t>
            </a:r>
            <a:r>
              <a:rPr lang="nl-NL" sz="1050" dirty="0" err="1"/>
              <a:t>aspects</a:t>
            </a:r>
            <a:r>
              <a:rPr lang="nl-NL" sz="1050" dirty="0"/>
              <a:t> of software </a:t>
            </a:r>
            <a:r>
              <a:rPr lang="nl-NL" sz="1050" dirty="0" err="1"/>
              <a:t>quality</a:t>
            </a:r>
            <a:r>
              <a:rPr lang="nl-NL" sz="1050" dirty="0"/>
              <a:t>: </a:t>
            </a:r>
            <a:r>
              <a:rPr lang="nl-NL" sz="1050" dirty="0" err="1"/>
              <a:t>functional</a:t>
            </a:r>
            <a:r>
              <a:rPr lang="nl-NL" sz="1050" dirty="0"/>
              <a:t>, </a:t>
            </a:r>
            <a:r>
              <a:rPr lang="nl-NL" sz="1050" dirty="0" err="1"/>
              <a:t>structural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process</a:t>
            </a:r>
            <a:r>
              <a:rPr lang="nl-NL" sz="1050" dirty="0"/>
              <a:t>, David, </a:t>
            </a:r>
            <a:r>
              <a:rPr lang="nl-NL" sz="1050" dirty="0" err="1"/>
              <a:t>Chappell</a:t>
            </a:r>
            <a:r>
              <a:rPr lang="nl-NL" sz="1050" dirty="0"/>
              <a:t> &amp; </a:t>
            </a:r>
            <a:r>
              <a:rPr lang="nl-NL" sz="1050" dirty="0" err="1"/>
              <a:t>Associates</a:t>
            </a:r>
            <a:r>
              <a:rPr lang="nl-NL" sz="1050" dirty="0"/>
              <a:t> ,</a:t>
            </a:r>
            <a:br>
              <a:rPr lang="nl-NL" sz="1050" dirty="0"/>
            </a:br>
            <a:r>
              <a:rPr lang="nl-NL" sz="1050" dirty="0">
                <a:hlinkClick r:id="rId2"/>
              </a:rPr>
              <a:t>http://davidchappell.com/writing/white_papers/The_Three_Aspects_of_Software_Quality_v1.0-Chappell.pdf</a:t>
            </a:r>
            <a:r>
              <a:rPr lang="nl-NL" sz="1050" dirty="0"/>
              <a:t>, geraadpleegd 29-01-2015)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283046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Softwarekwaliteit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Wat is precies </a:t>
            </a:r>
            <a:r>
              <a:rPr lang="nl-NL" i="1" dirty="0"/>
              <a:t>software?</a:t>
            </a:r>
            <a:br>
              <a:rPr lang="nl-NL" dirty="0"/>
            </a:br>
            <a:endParaRPr lang="nl-NL" dirty="0"/>
          </a:p>
          <a:p>
            <a:r>
              <a:rPr lang="nl-NL" dirty="0"/>
              <a:t>computer programs, procedures, and </a:t>
            </a:r>
            <a:r>
              <a:rPr lang="nl-NL" dirty="0" err="1"/>
              <a:t>possibly</a:t>
            </a:r>
            <a:r>
              <a:rPr lang="nl-NL" dirty="0"/>
              <a:t> </a:t>
            </a:r>
            <a:r>
              <a:rPr lang="nl-NL" dirty="0" err="1"/>
              <a:t>associated</a:t>
            </a:r>
            <a:r>
              <a:rPr lang="nl-NL" dirty="0"/>
              <a:t> </a:t>
            </a:r>
            <a:r>
              <a:rPr lang="nl-NL" dirty="0" err="1"/>
              <a:t>documentation</a:t>
            </a:r>
            <a:r>
              <a:rPr lang="nl-NL" dirty="0"/>
              <a:t> and data </a:t>
            </a:r>
            <a:r>
              <a:rPr lang="nl-NL" dirty="0" err="1"/>
              <a:t>pertaining</a:t>
            </a:r>
            <a:r>
              <a:rPr lang="nl-NL" dirty="0"/>
              <a:t> to the </a:t>
            </a:r>
            <a:r>
              <a:rPr lang="nl-NL" dirty="0" err="1"/>
              <a:t>operation</a:t>
            </a:r>
            <a:r>
              <a:rPr lang="nl-NL" dirty="0"/>
              <a:t> of a computer system. </a:t>
            </a:r>
          </a:p>
          <a:p>
            <a:pPr marL="0" indent="0">
              <a:buNone/>
            </a:pPr>
            <a:r>
              <a:rPr lang="nl-NL" dirty="0"/>
              <a:t>                            [IEEE_Std_610.12-1990] </a:t>
            </a:r>
          </a:p>
          <a:p>
            <a:pPr marL="0" indent="0">
              <a:buNone/>
            </a:pPr>
            <a:endParaRPr lang="nl-NL" dirty="0"/>
          </a:p>
          <a:p>
            <a:pPr marL="355600" lvl="1" indent="0">
              <a:buNone/>
            </a:pPr>
            <a:endParaRPr lang="nl-NL" sz="120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(1</a:t>
            </a:r>
            <a:r>
              <a:rPr lang="nl-NL" baseline="30000" dirty="0"/>
              <a:t>e</a:t>
            </a:r>
            <a:r>
              <a:rPr lang="nl-NL" dirty="0"/>
              <a:t> definitie)</a:t>
            </a:r>
            <a:endParaRPr lang="en-GB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278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Gebruikte tools en middelen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dirty="0"/>
              <a:t>Proceskwaliteit</a:t>
            </a:r>
          </a:p>
          <a:p>
            <a:pPr lvl="1"/>
            <a:r>
              <a:rPr lang="nl-NL" dirty="0"/>
              <a:t>projectbeheersingstools om bijv. de voortgang te monitoren</a:t>
            </a:r>
          </a:p>
          <a:p>
            <a:pPr lvl="1"/>
            <a:r>
              <a:rPr lang="nl-NL" dirty="0" err="1"/>
              <a:t>tools</a:t>
            </a:r>
            <a:r>
              <a:rPr lang="nl-NL" dirty="0"/>
              <a:t> voor beheer van </a:t>
            </a:r>
            <a:r>
              <a:rPr lang="nl-NL" dirty="0" err="1"/>
              <a:t>requirements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hoek 3"/>
          <p:cNvSpPr/>
          <p:nvPr/>
        </p:nvSpPr>
        <p:spPr>
          <a:xfrm>
            <a:off x="2286000" y="5805264"/>
            <a:ext cx="5454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nl-NL" sz="1050" dirty="0"/>
              <a:t>bron: </a:t>
            </a:r>
            <a:r>
              <a:rPr lang="nl-NL" sz="1050" dirty="0" err="1"/>
              <a:t>Chappell</a:t>
            </a:r>
            <a:r>
              <a:rPr lang="nl-NL" sz="1050" dirty="0"/>
              <a:t>, D, The </a:t>
            </a:r>
            <a:r>
              <a:rPr lang="nl-NL" sz="1050" dirty="0" err="1"/>
              <a:t>three</a:t>
            </a:r>
            <a:r>
              <a:rPr lang="nl-NL" sz="1050" dirty="0"/>
              <a:t> </a:t>
            </a:r>
            <a:r>
              <a:rPr lang="nl-NL" sz="1050" dirty="0" err="1"/>
              <a:t>aspects</a:t>
            </a:r>
            <a:r>
              <a:rPr lang="nl-NL" sz="1050" dirty="0"/>
              <a:t> of software </a:t>
            </a:r>
            <a:r>
              <a:rPr lang="nl-NL" sz="1050" dirty="0" err="1"/>
              <a:t>quality</a:t>
            </a:r>
            <a:r>
              <a:rPr lang="nl-NL" sz="1050" dirty="0"/>
              <a:t>: </a:t>
            </a:r>
            <a:r>
              <a:rPr lang="nl-NL" sz="1050" dirty="0" err="1"/>
              <a:t>functional</a:t>
            </a:r>
            <a:r>
              <a:rPr lang="nl-NL" sz="1050" dirty="0"/>
              <a:t>, </a:t>
            </a:r>
            <a:r>
              <a:rPr lang="nl-NL" sz="1050" dirty="0" err="1"/>
              <a:t>structural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process</a:t>
            </a:r>
            <a:r>
              <a:rPr lang="nl-NL" sz="1050" dirty="0"/>
              <a:t>, David, </a:t>
            </a:r>
            <a:r>
              <a:rPr lang="nl-NL" sz="1050" dirty="0" err="1"/>
              <a:t>Chappell</a:t>
            </a:r>
            <a:r>
              <a:rPr lang="nl-NL" sz="1050" dirty="0"/>
              <a:t> &amp; </a:t>
            </a:r>
            <a:r>
              <a:rPr lang="nl-NL" sz="1050" dirty="0" err="1"/>
              <a:t>Associates</a:t>
            </a:r>
            <a:r>
              <a:rPr lang="nl-NL" sz="1050" dirty="0"/>
              <a:t> ,</a:t>
            </a:r>
            <a:br>
              <a:rPr lang="nl-NL" sz="1050" dirty="0"/>
            </a:br>
            <a:r>
              <a:rPr lang="nl-NL" sz="1050" dirty="0">
                <a:hlinkClick r:id="rId2"/>
              </a:rPr>
              <a:t>http://davidchappell.com/writing/white_papers/The_Three_Aspects_of_Software_Quality_v1.0-Chappell.pdf</a:t>
            </a:r>
            <a:r>
              <a:rPr lang="nl-NL" sz="1050" dirty="0"/>
              <a:t>, geraadpleegd 29-01-2015)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196554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Softwarekwaliteit in / en het proces</a:t>
            </a:r>
          </a:p>
        </p:txBody>
      </p:sp>
      <p:pic>
        <p:nvPicPr>
          <p:cNvPr id="10" name="Tijdelijke aanduiding voor inhoud 9"/>
          <p:cNvPicPr>
            <a:picLocks noGrp="1" noChangeAspect="1"/>
          </p:cNvPicPr>
          <p:nvPr>
            <p:ph idx="13"/>
          </p:nvPr>
        </p:nvPicPr>
        <p:blipFill>
          <a:blip r:embed="rId3" cstate="print"/>
          <a:stretch>
            <a:fillRect/>
          </a:stretch>
        </p:blipFill>
        <p:spPr>
          <a:xfrm>
            <a:off x="2767013" y="3048249"/>
            <a:ext cx="6102350" cy="2625227"/>
          </a:xfrm>
        </p:spPr>
      </p:pic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Rechthoek 10"/>
          <p:cNvSpPr/>
          <p:nvPr/>
        </p:nvSpPr>
        <p:spPr>
          <a:xfrm>
            <a:off x="2286000" y="5805264"/>
            <a:ext cx="5454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nl-NL" sz="1050" dirty="0"/>
              <a:t>bron: </a:t>
            </a:r>
            <a:r>
              <a:rPr lang="nl-NL" sz="1050" dirty="0" err="1"/>
              <a:t>Chappell</a:t>
            </a:r>
            <a:r>
              <a:rPr lang="nl-NL" sz="1050" dirty="0"/>
              <a:t>, D, </a:t>
            </a:r>
            <a:r>
              <a:rPr lang="nl-NL" sz="1050" dirty="0" err="1"/>
              <a:t>Redefining</a:t>
            </a:r>
            <a:r>
              <a:rPr lang="nl-NL" sz="1050" dirty="0"/>
              <a:t> </a:t>
            </a:r>
            <a:r>
              <a:rPr lang="nl-NL" sz="1050" dirty="0" err="1"/>
              <a:t>quality</a:t>
            </a:r>
            <a:r>
              <a:rPr lang="nl-NL" sz="1050" dirty="0"/>
              <a:t> </a:t>
            </a:r>
            <a:r>
              <a:rPr lang="nl-NL" sz="1050" dirty="0" err="1"/>
              <a:t>assurance</a:t>
            </a:r>
            <a:r>
              <a:rPr lang="nl-NL" sz="1050" dirty="0"/>
              <a:t>, </a:t>
            </a:r>
            <a:r>
              <a:rPr lang="nl-NL" sz="1050" dirty="0" err="1"/>
              <a:t>an</a:t>
            </a:r>
            <a:r>
              <a:rPr lang="nl-NL" sz="1050" dirty="0"/>
              <a:t> alm </a:t>
            </a:r>
            <a:r>
              <a:rPr lang="nl-NL" sz="1050" dirty="0" err="1"/>
              <a:t>perspective</a:t>
            </a:r>
            <a:r>
              <a:rPr lang="nl-NL" sz="1050" dirty="0"/>
              <a:t>, David, </a:t>
            </a:r>
            <a:r>
              <a:rPr lang="nl-NL" sz="1050" dirty="0" err="1"/>
              <a:t>Chappell</a:t>
            </a:r>
            <a:r>
              <a:rPr lang="nl-NL" sz="1050" dirty="0"/>
              <a:t> &amp; </a:t>
            </a:r>
            <a:r>
              <a:rPr lang="nl-NL" sz="1050" dirty="0" err="1"/>
              <a:t>Associates</a:t>
            </a:r>
            <a:r>
              <a:rPr lang="nl-NL" sz="1050" dirty="0"/>
              <a:t> ,</a:t>
            </a:r>
            <a:br>
              <a:rPr lang="nl-NL" sz="1050" dirty="0"/>
            </a:br>
            <a:r>
              <a:rPr lang="nl-NL" sz="1050" dirty="0">
                <a:hlinkClick r:id="rId4"/>
              </a:rPr>
              <a:t>http://davidchappell.com/writing/white_papers/Redefining_QA--Chappell.pdf</a:t>
            </a:r>
            <a:r>
              <a:rPr lang="nl-NL" sz="1050" dirty="0"/>
              <a:t>, geraadpleegd op 29-01-2015)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2091595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Softwarekwaliteit en kosten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i="1" dirty="0"/>
              <a:t>Hoe </a:t>
            </a:r>
            <a:r>
              <a:rPr lang="nl-NL" i="1" u="sng" dirty="0"/>
              <a:t>langer</a:t>
            </a:r>
            <a:r>
              <a:rPr lang="nl-NL" i="1" dirty="0"/>
              <a:t> software tijdens het ontwikkelproces en gebruik erna bestaat, </a:t>
            </a:r>
            <a:br>
              <a:rPr lang="nl-NL" i="1" dirty="0"/>
            </a:br>
            <a:br>
              <a:rPr lang="nl-NL" i="1" dirty="0"/>
            </a:br>
            <a:r>
              <a:rPr lang="nl-NL" i="1" dirty="0"/>
              <a:t>hoe </a:t>
            </a:r>
            <a:r>
              <a:rPr lang="nl-NL" i="1" u="sng" dirty="0"/>
              <a:t>duurder</a:t>
            </a:r>
            <a:r>
              <a:rPr lang="nl-NL" i="1" dirty="0"/>
              <a:t> het wordt deze te repareren!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081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 soorten kwaliteitsactiviteiten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nl-NL" dirty="0"/>
              <a:t>Reviews</a:t>
            </a:r>
          </a:p>
          <a:p>
            <a:pPr lvl="1"/>
            <a:r>
              <a:rPr lang="nl-NL" dirty="0"/>
              <a:t>Professioneel en kritisch bekijken van een product en er daarna feedback op geven </a:t>
            </a:r>
          </a:p>
          <a:p>
            <a:pPr lvl="1"/>
            <a:r>
              <a:rPr lang="nl-NL" dirty="0"/>
              <a:t>Allerlei mogelijke producten, analyse </a:t>
            </a:r>
            <a:r>
              <a:rPr lang="nl-NL" dirty="0" err="1"/>
              <a:t>doc’s</a:t>
            </a:r>
            <a:r>
              <a:rPr lang="nl-NL" dirty="0"/>
              <a:t>, ontwerp </a:t>
            </a:r>
            <a:r>
              <a:rPr lang="nl-NL" dirty="0" err="1"/>
              <a:t>doc’s</a:t>
            </a:r>
            <a:r>
              <a:rPr lang="nl-NL" dirty="0"/>
              <a:t>, software code, GUI ontwerpen, test plannen, …</a:t>
            </a:r>
          </a:p>
          <a:p>
            <a:pPr lvl="1"/>
            <a:r>
              <a:rPr lang="nl-NL" dirty="0"/>
              <a:t>Zowel formeel als informeel</a:t>
            </a:r>
          </a:p>
          <a:p>
            <a:r>
              <a:rPr lang="nl-NL" dirty="0"/>
              <a:t>Testen</a:t>
            </a:r>
          </a:p>
          <a:p>
            <a:pPr lvl="1"/>
            <a:r>
              <a:rPr lang="nl-NL" dirty="0"/>
              <a:t>Fouten detecteren door het uitvoeren van software programma’s en het verifiëren van de uitkomsten ervan</a:t>
            </a:r>
          </a:p>
          <a:p>
            <a:pPr lvl="1"/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108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Testen van software door: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u="sng" dirty="0"/>
              <a:t>testcases (voorbeeld invoer) </a:t>
            </a:r>
          </a:p>
          <a:p>
            <a:r>
              <a:rPr lang="nl-NL" dirty="0"/>
              <a:t>in te voeren en de verkregen</a:t>
            </a:r>
            <a:br>
              <a:rPr lang="nl-NL" dirty="0"/>
            </a:br>
            <a:endParaRPr lang="nl-NL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u="sng" dirty="0"/>
              <a:t>uitkomsten (resultaten)</a:t>
            </a:r>
          </a:p>
          <a:p>
            <a:r>
              <a:rPr lang="nl-NL" dirty="0"/>
              <a:t>vergelijken met de</a:t>
            </a:r>
            <a:br>
              <a:rPr lang="nl-NL" dirty="0"/>
            </a:br>
            <a:r>
              <a:rPr lang="nl-NL" sz="1100" dirty="0"/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u="sng" dirty="0"/>
              <a:t>verwachte uitkomsten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698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Testen, de grenzen…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dirty="0"/>
              <a:t>Testen kost soms tot bijna 50% van alle resources</a:t>
            </a:r>
            <a:br>
              <a:rPr lang="nl-NL" dirty="0"/>
            </a:br>
            <a:endParaRPr lang="nl-NL" dirty="0"/>
          </a:p>
          <a:p>
            <a:r>
              <a:rPr lang="nl-NL" dirty="0"/>
              <a:t>Je kunt nooit alles testen</a:t>
            </a:r>
          </a:p>
          <a:p>
            <a:pPr lvl="1"/>
            <a:r>
              <a:rPr lang="nl-NL" dirty="0"/>
              <a:t>oneindig aantal mogelijke invoeren zijn niet allemaal te testen</a:t>
            </a:r>
          </a:p>
          <a:p>
            <a:pPr lvl="1"/>
            <a:r>
              <a:rPr lang="nl-NL" dirty="0"/>
              <a:t>heel veel mogelijke functionele combinatie mogelijk, ‘functionele paden’ 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37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Effectief testen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dirty="0"/>
              <a:t>Effectief testen is</a:t>
            </a:r>
          </a:p>
          <a:p>
            <a:pPr lvl="1"/>
            <a:r>
              <a:rPr lang="nl-NL" dirty="0"/>
              <a:t>test de opgestelde </a:t>
            </a:r>
            <a:r>
              <a:rPr lang="nl-NL" dirty="0" err="1"/>
              <a:t>requirements</a:t>
            </a:r>
            <a:endParaRPr lang="nl-NL" dirty="0"/>
          </a:p>
          <a:p>
            <a:pPr lvl="1"/>
            <a:r>
              <a:rPr lang="nl-NL" dirty="0"/>
              <a:t>test de belangrijkste scenario’s van de gebruikers (functies die het meest gebruikt gaan worden)</a:t>
            </a:r>
          </a:p>
          <a:p>
            <a:pPr lvl="1"/>
            <a:r>
              <a:rPr lang="nl-NL" dirty="0"/>
              <a:t>geen overlap in de testcases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26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Teststrategieën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Blackbox</a:t>
            </a:r>
            <a:r>
              <a:rPr lang="nl-NL" dirty="0"/>
              <a:t> testen</a:t>
            </a:r>
          </a:p>
          <a:p>
            <a:pPr lvl="1"/>
            <a:r>
              <a:rPr lang="nl-NL" dirty="0"/>
              <a:t>testen zonder kennis van de software te hebben, maar op basis van eisen van de software, bijv. </a:t>
            </a:r>
            <a:r>
              <a:rPr lang="nl-NL" dirty="0" err="1"/>
              <a:t>use</a:t>
            </a:r>
            <a:r>
              <a:rPr lang="nl-NL" dirty="0"/>
              <a:t> case of acceptatietesten</a:t>
            </a:r>
          </a:p>
          <a:p>
            <a:r>
              <a:rPr lang="nl-NL" dirty="0" err="1"/>
              <a:t>Whitebox</a:t>
            </a:r>
            <a:r>
              <a:rPr lang="nl-NL" dirty="0"/>
              <a:t> testen</a:t>
            </a:r>
          </a:p>
          <a:p>
            <a:pPr lvl="1"/>
            <a:r>
              <a:rPr lang="nl-NL" dirty="0"/>
              <a:t>testen gebruikmakend van kennis van de gemaakte software, bijv. het testen van software door te ‘debuggen’, stapsgewijs uitvoeren van een programma en per regel kijken wat </a:t>
            </a:r>
            <a:r>
              <a:rPr lang="nl-NL"/>
              <a:t>er gebeurt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593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Huiswerk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GB"/>
              <a:t>Maak</a:t>
            </a:r>
            <a:r>
              <a:rPr lang="en-GB" dirty="0"/>
              <a:t> </a:t>
            </a:r>
            <a:r>
              <a:rPr lang="en-GB" dirty="0" err="1"/>
              <a:t>casusopdracht</a:t>
            </a:r>
            <a:r>
              <a:rPr lang="en-GB" dirty="0"/>
              <a:t> 9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469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Software eigenschappen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dirty="0"/>
              <a:t>Wat maakt software zo bijzonder?</a:t>
            </a:r>
            <a:br>
              <a:rPr lang="nl-NL" dirty="0"/>
            </a:br>
            <a:endParaRPr lang="nl-NL" dirty="0"/>
          </a:p>
          <a:p>
            <a:pPr lvl="1"/>
            <a:r>
              <a:rPr lang="nl-NL" dirty="0"/>
              <a:t>onzichtbaarheid </a:t>
            </a:r>
          </a:p>
          <a:p>
            <a:pPr lvl="1"/>
            <a:r>
              <a:rPr lang="nl-NL" dirty="0"/>
              <a:t>moeilijk fouten te vinden</a:t>
            </a:r>
          </a:p>
          <a:p>
            <a:pPr lvl="1"/>
            <a:r>
              <a:rPr lang="nl-NL" dirty="0"/>
              <a:t>vaak veranderende eisen van de gebruiker</a:t>
            </a:r>
          </a:p>
          <a:p>
            <a:pPr lvl="1"/>
            <a:r>
              <a:rPr lang="nl-NL" dirty="0"/>
              <a:t>vaak erg complex product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29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Softwarekwaliteit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dirty="0"/>
              <a:t>Software die….</a:t>
            </a:r>
            <a:br>
              <a:rPr lang="nl-NL" dirty="0"/>
            </a:br>
            <a:endParaRPr lang="nl-NL" dirty="0"/>
          </a:p>
          <a:p>
            <a:pPr lvl="1"/>
            <a:r>
              <a:rPr lang="nl-NL" i="1" dirty="0"/>
              <a:t>Conformeert/voldoet aan de requirements/ eisen opgesteld voor deze software</a:t>
            </a:r>
            <a:br>
              <a:rPr lang="nl-NL" i="1" dirty="0"/>
            </a:br>
            <a:endParaRPr lang="nl-NL" i="1" dirty="0"/>
          </a:p>
          <a:p>
            <a:pPr lvl="1"/>
            <a:r>
              <a:rPr lang="nl-NL" i="1" dirty="0"/>
              <a:t>Geschikt is voor het gebruik ervan.</a:t>
            </a:r>
            <a:br>
              <a:rPr lang="nl-NL" i="1" dirty="0"/>
            </a:br>
            <a:br>
              <a:rPr lang="nl-NL" i="1" dirty="0"/>
            </a:br>
            <a:br>
              <a:rPr lang="nl-NL" i="1" dirty="0"/>
            </a:br>
            <a:r>
              <a:rPr lang="nl-NL" sz="1050" dirty="0"/>
              <a:t>bron: </a:t>
            </a:r>
            <a:r>
              <a:rPr lang="nl-NL" sz="1050" dirty="0" err="1"/>
              <a:t>Brunekreef</a:t>
            </a:r>
            <a:r>
              <a:rPr lang="nl-NL" sz="1050" dirty="0"/>
              <a:t>, Dr. J. (2007),  Een grijs gat, Meten van software kwaliteit, Amsterdam, Hogeschool van Amsterdam.</a:t>
            </a:r>
            <a:endParaRPr lang="nl-NL" i="1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(2</a:t>
            </a:r>
            <a:r>
              <a:rPr lang="nl-NL" baseline="30000" dirty="0"/>
              <a:t>e</a:t>
            </a:r>
            <a:r>
              <a:rPr lang="nl-NL" dirty="0"/>
              <a:t> definitie)</a:t>
            </a:r>
            <a:endParaRPr lang="en-GB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318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Waarom nadenken over softwarekwaliteit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3" descr="dilbert200403234858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214" y="2310730"/>
            <a:ext cx="6037898" cy="437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715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844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9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anchor="ctr"/>
          <a:lstStyle/>
          <a:p>
            <a:r>
              <a:rPr lang="en-US" altLang="en-US" dirty="0" err="1"/>
              <a:t>Kwaliteit</a:t>
            </a:r>
            <a:r>
              <a:rPr lang="en-US" altLang="en-US" dirty="0"/>
              <a:t> in de </a:t>
            </a:r>
            <a:r>
              <a:rPr lang="en-US" altLang="en-US" dirty="0" err="1"/>
              <a:t>praktijk</a:t>
            </a:r>
            <a:r>
              <a:rPr lang="en-US" altLang="en-US" dirty="0"/>
              <a:t> - </a:t>
            </a:r>
            <a:r>
              <a:rPr lang="en-US" altLang="en-US" dirty="0" err="1"/>
              <a:t>conversieprobleem</a:t>
            </a:r>
            <a:endParaRPr lang="en-GB" altLang="en-US" dirty="0"/>
          </a:p>
        </p:txBody>
      </p:sp>
      <p:sp>
        <p:nvSpPr>
          <p:cNvPr id="216067" name="Rectangle 3"/>
          <p:cNvSpPr>
            <a:spLocks noGrp="1" noChangeArrowheads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1600" dirty="0"/>
              <a:t>NASA Mars </a:t>
            </a:r>
            <a:r>
              <a:rPr lang="en-US" altLang="en-US" sz="1600" dirty="0" err="1"/>
              <a:t>Programma</a:t>
            </a:r>
            <a:endParaRPr lang="en-US" altLang="en-US" sz="1600" dirty="0"/>
          </a:p>
          <a:p>
            <a:pPr>
              <a:lnSpc>
                <a:spcPct val="90000"/>
              </a:lnSpc>
            </a:pPr>
            <a:r>
              <a:rPr lang="en-US" altLang="en-US" sz="1600" dirty="0" err="1"/>
              <a:t>Wanneer</a:t>
            </a:r>
            <a:r>
              <a:rPr lang="en-US" altLang="en-US" sz="1600" dirty="0"/>
              <a:t>: </a:t>
            </a:r>
            <a:r>
              <a:rPr lang="en-US" altLang="en-US" sz="1600" dirty="0" err="1"/>
              <a:t>Eind</a:t>
            </a:r>
            <a:r>
              <a:rPr lang="en-US" altLang="en-US" sz="1600" dirty="0"/>
              <a:t> Jaren 90 (</a:t>
            </a:r>
            <a:r>
              <a:rPr lang="en-US" altLang="en-US" sz="1600" dirty="0" err="1"/>
              <a:t>vorige</a:t>
            </a:r>
            <a:r>
              <a:rPr lang="en-US" altLang="en-US" sz="1600" dirty="0"/>
              <a:t> </a:t>
            </a:r>
            <a:r>
              <a:rPr lang="en-US" altLang="en-US" sz="1600" dirty="0" err="1"/>
              <a:t>eeuw</a:t>
            </a:r>
            <a:r>
              <a:rPr lang="en-US" altLang="en-US" sz="1600" dirty="0"/>
              <a:t>)</a:t>
            </a:r>
            <a:endParaRPr lang="en-US" altLang="en-US" sz="1600" dirty="0"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en-US" sz="1600" dirty="0" err="1"/>
              <a:t>Oorzaak</a:t>
            </a:r>
            <a:r>
              <a:rPr lang="en-US" altLang="en-US" sz="1600" dirty="0"/>
              <a:t>: </a:t>
            </a:r>
          </a:p>
          <a:p>
            <a:pPr lvl="1">
              <a:lnSpc>
                <a:spcPct val="90000"/>
              </a:lnSpc>
            </a:pPr>
            <a:r>
              <a:rPr lang="en-US" altLang="en-US" sz="1400" dirty="0"/>
              <a:t>The climate orbiter: the failed translation of imperial units into metric units in a segment of ground based, navigation related mission software</a:t>
            </a:r>
          </a:p>
          <a:p>
            <a:pPr lvl="1">
              <a:lnSpc>
                <a:spcPct val="90000"/>
              </a:lnSpc>
            </a:pPr>
            <a:r>
              <a:rPr lang="en-US" altLang="en-US" sz="1400" dirty="0"/>
              <a:t>The Polar lander: trouble with the landing system was obscured in initial tests by a wiring flaw. After fixing the flaw, tests were never repeated</a:t>
            </a:r>
          </a:p>
          <a:p>
            <a:pPr>
              <a:lnSpc>
                <a:spcPct val="90000"/>
              </a:lnSpc>
            </a:pPr>
            <a:r>
              <a:rPr lang="en-US" altLang="en-US" sz="1600" dirty="0" err="1"/>
              <a:t>Gevolgen</a:t>
            </a:r>
            <a:r>
              <a:rPr lang="en-US" altLang="en-US" sz="1600" dirty="0"/>
              <a:t>: </a:t>
            </a:r>
          </a:p>
          <a:p>
            <a:pPr lvl="1">
              <a:lnSpc>
                <a:spcPct val="90000"/>
              </a:lnSpc>
            </a:pPr>
            <a:r>
              <a:rPr lang="en-US" altLang="en-US" sz="1400" dirty="0"/>
              <a:t>Loss of Mars Climate Orbiter and Mars polar Lander</a:t>
            </a:r>
          </a:p>
          <a:p>
            <a:pPr>
              <a:lnSpc>
                <a:spcPct val="90000"/>
              </a:lnSpc>
            </a:pPr>
            <a:r>
              <a:rPr lang="en-US" altLang="en-US" sz="1600" dirty="0" err="1"/>
              <a:t>Consequenties</a:t>
            </a:r>
            <a:r>
              <a:rPr lang="en-US" altLang="en-US" sz="1600" dirty="0"/>
              <a:t>: </a:t>
            </a:r>
            <a:endParaRPr lang="de-DE" altLang="en-US" sz="1600" dirty="0"/>
          </a:p>
          <a:p>
            <a:pPr lvl="1">
              <a:lnSpc>
                <a:spcPct val="90000"/>
              </a:lnSpc>
            </a:pPr>
            <a:r>
              <a:rPr lang="en-US" altLang="en-US" sz="1400" dirty="0"/>
              <a:t>Estimates put the 2 Mars mission losses to $20-30 billion category</a:t>
            </a:r>
          </a:p>
          <a:p>
            <a:pPr lvl="1">
              <a:lnSpc>
                <a:spcPct val="90000"/>
              </a:lnSpc>
            </a:pPr>
            <a:r>
              <a:rPr lang="en-US" altLang="en-US" sz="1400" dirty="0"/>
              <a:t>2001 Mars expeditions “postponed”</a:t>
            </a:r>
          </a:p>
          <a:p>
            <a:pPr lvl="1">
              <a:lnSpc>
                <a:spcPct val="90000"/>
              </a:lnSpc>
            </a:pPr>
            <a:r>
              <a:rPr lang="en-US" altLang="en-US" sz="1400" dirty="0"/>
              <a:t>Mars exploration </a:t>
            </a:r>
            <a:r>
              <a:rPr lang="en-US" altLang="en-US" sz="1400" dirty="0" err="1"/>
              <a:t>programme</a:t>
            </a:r>
            <a:r>
              <a:rPr lang="en-US" altLang="en-US" sz="1400" dirty="0"/>
              <a:t> put on hold</a:t>
            </a:r>
          </a:p>
          <a:p>
            <a:pPr lvl="1">
              <a:lnSpc>
                <a:spcPct val="90000"/>
              </a:lnSpc>
            </a:pPr>
            <a:r>
              <a:rPr lang="en-US" altLang="en-US" sz="1400" dirty="0"/>
              <a:t>Significant resources spent and wasted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16071" name="Picture 7" descr="nasa-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87" y="2384425"/>
            <a:ext cx="1941917" cy="166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082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8" name="Rectangle 6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anchor="ctr"/>
          <a:lstStyle/>
          <a:p>
            <a:r>
              <a:rPr lang="en-US" altLang="en-US" dirty="0" err="1"/>
              <a:t>Kwaliteit</a:t>
            </a:r>
            <a:r>
              <a:rPr lang="en-US" altLang="en-US" dirty="0"/>
              <a:t> in de </a:t>
            </a:r>
            <a:r>
              <a:rPr lang="en-US" altLang="en-US" dirty="0" err="1"/>
              <a:t>praktijk</a:t>
            </a:r>
            <a:r>
              <a:rPr lang="en-US" altLang="en-US" dirty="0"/>
              <a:t> – </a:t>
            </a:r>
            <a:r>
              <a:rPr lang="en-US" altLang="en-US" dirty="0" err="1"/>
              <a:t>hergebruik</a:t>
            </a:r>
            <a:r>
              <a:rPr lang="en-US" altLang="en-US" dirty="0"/>
              <a:t> code</a:t>
            </a:r>
            <a:endParaRPr lang="en-GB" altLang="en-US" dirty="0"/>
          </a:p>
        </p:txBody>
      </p:sp>
      <p:sp>
        <p:nvSpPr>
          <p:cNvPr id="207875" name="Rectangle 3"/>
          <p:cNvSpPr>
            <a:spLocks noGrp="1" noChangeArrowheads="1"/>
          </p:cNvSpPr>
          <p:nvPr>
            <p:ph idx="13"/>
          </p:nvPr>
        </p:nvSpPr>
        <p:spPr/>
        <p:txBody>
          <a:bodyPr/>
          <a:lstStyle/>
          <a:p>
            <a:r>
              <a:rPr lang="en-US" altLang="en-US" sz="1600" b="1" dirty="0"/>
              <a:t>Ariane 5 Flight 501</a:t>
            </a:r>
          </a:p>
          <a:p>
            <a:r>
              <a:rPr lang="en-US" altLang="en-US" sz="1600" b="1" dirty="0" err="1"/>
              <a:t>Wanneer</a:t>
            </a:r>
            <a:r>
              <a:rPr lang="en-US" altLang="en-US" sz="1600" b="1" dirty="0"/>
              <a:t>: 	1996</a:t>
            </a:r>
            <a:endParaRPr lang="en-US" altLang="en-US" sz="1600" b="1" dirty="0">
              <a:cs typeface="Arial" panose="020B0604020202020204" pitchFamily="34" charset="0"/>
            </a:endParaRPr>
          </a:p>
          <a:p>
            <a:r>
              <a:rPr lang="en-US" altLang="en-US" sz="1600" b="1" dirty="0" err="1"/>
              <a:t>Oorzaak</a:t>
            </a:r>
            <a:r>
              <a:rPr lang="en-US" altLang="en-US" sz="1600" b="1" dirty="0"/>
              <a:t>: 	Ariane 5 software reused the specification 			from Ariane 4 but with flight path considerably 			different</a:t>
            </a:r>
          </a:p>
          <a:p>
            <a:r>
              <a:rPr lang="en-US" altLang="en-US" sz="1600" b="1" dirty="0"/>
              <a:t>Incident: 		System design failure and management 				issues.</a:t>
            </a:r>
          </a:p>
          <a:p>
            <a:pPr lvl="1"/>
            <a:r>
              <a:rPr lang="en-US" altLang="en-US" sz="1600" dirty="0"/>
              <a:t>Ariane5’s greater acceleration caused the back up and primary inertial guidance computers to crash. </a:t>
            </a:r>
          </a:p>
          <a:p>
            <a:pPr lvl="1"/>
            <a:r>
              <a:rPr lang="en-US" altLang="en-US" sz="1600" dirty="0"/>
              <a:t>Pre-flight tests had never been performed on the code under Ariane 5 flight conditions.</a:t>
            </a:r>
          </a:p>
          <a:p>
            <a:r>
              <a:rPr lang="en-US" altLang="en-US" sz="1600" b="1" dirty="0" err="1"/>
              <a:t>Consequenties</a:t>
            </a:r>
            <a:r>
              <a:rPr lang="en-US" altLang="en-US" sz="1600" b="1" dirty="0"/>
              <a:t>: Loss of the payload or more than $ 370million.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78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2238375"/>
            <a:ext cx="2397125" cy="1694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9473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6" name="Rectangle 6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anchor="ctr"/>
          <a:lstStyle/>
          <a:p>
            <a:r>
              <a:rPr lang="en-US" altLang="en-US"/>
              <a:t>Quality in practice – security bugs</a:t>
            </a:r>
            <a:endParaRPr lang="en-GB" altLang="en-US"/>
          </a:p>
        </p:txBody>
      </p:sp>
      <p:sp>
        <p:nvSpPr>
          <p:cNvPr id="215043" name="Rectangle 3"/>
          <p:cNvSpPr>
            <a:spLocks noGrp="1" noChangeArrowheads="1"/>
          </p:cNvSpPr>
          <p:nvPr>
            <p:ph idx="13"/>
          </p:nvPr>
        </p:nvSpPr>
        <p:spPr/>
        <p:txBody>
          <a:bodyPr/>
          <a:lstStyle/>
          <a:p>
            <a:r>
              <a:rPr lang="en-US" altLang="en-US" sz="1500"/>
              <a:t>Hotel door locks, 2007</a:t>
            </a:r>
            <a:endParaRPr lang="en-US" altLang="en-US" sz="1500">
              <a:cs typeface="Arial" panose="020B0604020202020204" pitchFamily="34" charset="0"/>
            </a:endParaRPr>
          </a:p>
          <a:p>
            <a:r>
              <a:rPr lang="en-US" altLang="en-US" sz="1500"/>
              <a:t>Initial source of incident: The new property management system recently installed and:</a:t>
            </a:r>
          </a:p>
          <a:p>
            <a:pPr lvl="1"/>
            <a:r>
              <a:rPr lang="en-US" altLang="en-US" sz="1200"/>
              <a:t>New swipe cards could not be created</a:t>
            </a:r>
          </a:p>
          <a:p>
            <a:pPr lvl="1"/>
            <a:r>
              <a:rPr lang="en-US" altLang="en-US" sz="1200"/>
              <a:t>The master key was missing</a:t>
            </a:r>
          </a:p>
          <a:p>
            <a:r>
              <a:rPr lang="en-US" altLang="en-US" sz="1500"/>
              <a:t>The incident: problems were on going throughout the week and to work around the problem:</a:t>
            </a:r>
          </a:p>
          <a:p>
            <a:pPr lvl="1"/>
            <a:r>
              <a:rPr lang="en-US" altLang="en-US" sz="1200"/>
              <a:t>The desk attendant used his master key to let each guest into their room; re-entry would require the attendant’s help.</a:t>
            </a:r>
          </a:p>
          <a:p>
            <a:pPr lvl="1"/>
            <a:r>
              <a:rPr lang="en-US" altLang="en-US" sz="1200"/>
              <a:t>Complete chaos as the master key was missing, taken home by a new employee</a:t>
            </a:r>
          </a:p>
          <a:p>
            <a:pPr lvl="1"/>
            <a:r>
              <a:rPr lang="en-US" altLang="en-US" sz="1200"/>
              <a:t>The emergency service number on voicemail</a:t>
            </a:r>
          </a:p>
          <a:p>
            <a:pPr lvl="1"/>
            <a:r>
              <a:rPr lang="en-US" altLang="en-US" sz="1200"/>
              <a:t>When master key found, each guest escorted again but advised to keep one person in the room at all time!</a:t>
            </a:r>
          </a:p>
          <a:p>
            <a:pPr lvl="1"/>
            <a:r>
              <a:rPr lang="en-US" altLang="en-US" sz="1200"/>
              <a:t>We learned whenever internet goes down, no one can get room keys or check out</a:t>
            </a:r>
          </a:p>
          <a:p>
            <a:r>
              <a:rPr lang="en-US" altLang="en-US" sz="1500"/>
              <a:t>Consequences: Loss of image for this high level hotel chain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15044" name="Picture 4" descr="AA0484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668463"/>
            <a:ext cx="2973387" cy="396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25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019B417B6081439134A9CA24AF155A" ma:contentTypeVersion="0" ma:contentTypeDescription="Een nieuw document maken." ma:contentTypeScope="" ma:versionID="1cb18a296fecdd28db82598a95e3eace">
  <xsd:schema xmlns:xsd="http://www.w3.org/2001/XMLSchema" xmlns:p="http://schemas.microsoft.com/office/2006/metadata/properties" targetNamespace="http://schemas.microsoft.com/office/2006/metadata/properties" ma:root="true" ma:fieldsID="b118b0825d757084c8d1e1ffd33f200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6E7F57-9C93-4CA1-9A3A-B6C72705A638}">
  <ds:schemaRefs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elements/1.1/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7C8217E-38F2-4264-8BBF-5CB2A08B0E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95B3F8C5-F8AE-4C21-A4EC-7150DB2DD08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1845</TotalTime>
  <Words>1027</Words>
  <Application>Microsoft Office PowerPoint</Application>
  <PresentationFormat>Diavoorstelling (4:3)</PresentationFormat>
  <Paragraphs>151</Paragraphs>
  <Slides>28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28</vt:i4>
      </vt:variant>
    </vt:vector>
  </HeadingPairs>
  <TitlesOfParts>
    <vt:vector size="34" baseType="lpstr">
      <vt:lpstr>Arial</vt:lpstr>
      <vt:lpstr>Calibri</vt:lpstr>
      <vt:lpstr>Helvetica Neue</vt:lpstr>
      <vt:lpstr>Helvetica Neue Light</vt:lpstr>
      <vt:lpstr>Wingdings</vt:lpstr>
      <vt:lpstr>Office Theme</vt:lpstr>
      <vt:lpstr>System Analysis &amp; Quality week 6 les 1</vt:lpstr>
      <vt:lpstr>Softwarekwaliteit</vt:lpstr>
      <vt:lpstr>Software eigenschappen</vt:lpstr>
      <vt:lpstr>Softwarekwaliteit</vt:lpstr>
      <vt:lpstr>Waarom nadenken over softwarekwaliteit</vt:lpstr>
      <vt:lpstr>PowerPoint-presentatie</vt:lpstr>
      <vt:lpstr>Kwaliteit in de praktijk - conversieprobleem</vt:lpstr>
      <vt:lpstr>Kwaliteit in de praktijk – hergebruik code</vt:lpstr>
      <vt:lpstr>Quality in practice – security bugs</vt:lpstr>
      <vt:lpstr>Kwaliteit in gebruik – gebruikersvriendelijkheid..</vt:lpstr>
      <vt:lpstr>Stakeholders bij de ontwikkeling van software (Chappell, 2013)</vt:lpstr>
      <vt:lpstr>Softwarekwaliteit</vt:lpstr>
      <vt:lpstr>Softwarekwaliteit</vt:lpstr>
      <vt:lpstr>Functionele kwaliteit</vt:lpstr>
      <vt:lpstr>Structurele kwaliteit </vt:lpstr>
      <vt:lpstr>Proceskwaliteit</vt:lpstr>
      <vt:lpstr>Hoe vast te stellen?</vt:lpstr>
      <vt:lpstr>Gebruikte tools en middelen</vt:lpstr>
      <vt:lpstr>Gebruikte tools en middelen</vt:lpstr>
      <vt:lpstr>Gebruikte tools en middelen</vt:lpstr>
      <vt:lpstr>Softwarekwaliteit in / en het proces</vt:lpstr>
      <vt:lpstr>Softwarekwaliteit en kosten</vt:lpstr>
      <vt:lpstr>Twee soorten kwaliteitsactiviteiten</vt:lpstr>
      <vt:lpstr>Testen van software door:</vt:lpstr>
      <vt:lpstr>Testen, de grenzen…</vt:lpstr>
      <vt:lpstr>Effectief testen</vt:lpstr>
      <vt:lpstr>Teststrategieën </vt:lpstr>
      <vt:lpstr>Huiswerk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Analysis &amp; Quality week 1 les 2</dc:title>
  <dc:creator>Coen Burgers</dc:creator>
  <cp:lastModifiedBy>Gerrit Vogelzang</cp:lastModifiedBy>
  <cp:revision>27</cp:revision>
  <dcterms:created xsi:type="dcterms:W3CDTF">2014-01-23T08:58:40Z</dcterms:created>
  <dcterms:modified xsi:type="dcterms:W3CDTF">2016-08-31T12:27:57Z</dcterms:modified>
</cp:coreProperties>
</file>